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9" autoAdjust="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72A104-E736-41F6-8313-84DF5938D8F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C342B6-74CA-4B6A-A940-24A83274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9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3574E3-61D2-44A5-85D1-27CCBC823BB2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952DC7-4AEB-4A48-9275-AF13338E5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rmycadetleague.on.ca/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130425"/>
            <a:ext cx="6172200" cy="14700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SUPPORT COMMITTEE  &amp; FINANCIAL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76600"/>
            <a:ext cx="2438400" cy="1219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2019 ANNUAL 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GENERAL MEETING</a:t>
            </a:r>
          </a:p>
        </p:txBody>
      </p:sp>
      <p:pic>
        <p:nvPicPr>
          <p:cNvPr id="4" name="Picture 3" descr="4ec63c_9e1a9be4b9084f05affa85ff46d6d10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21336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410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R. Charlene Orrell</a:t>
            </a:r>
          </a:p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Director, Liaison Officer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4343400" cy="1173480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JOINT Responsibilities of </a:t>
            </a:r>
            <a:r>
              <a:rPr lang="en-US" dirty="0" err="1">
                <a:cs typeface="Arial" pitchFamily="34" charset="0"/>
              </a:rPr>
              <a:t>acLC</a:t>
            </a:r>
            <a:r>
              <a:rPr lang="en-US" dirty="0">
                <a:cs typeface="Arial" pitchFamily="34" charset="0"/>
              </a:rPr>
              <a:t> &amp; DND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514600"/>
            <a:ext cx="7315200" cy="2209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Forming or Disbanding Cadet Corps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Provide Awards &amp; Medals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Develop Community &amp; Media Relationships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Supervising &amp; Administering Cadet Corps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Provide Reviewing Party for Annual Reviews.</a:t>
            </a:r>
          </a:p>
        </p:txBody>
      </p:sp>
      <p:pic>
        <p:nvPicPr>
          <p:cNvPr id="5" name="Content Placeholder 4" descr="Army_cadet_league_Canada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1524000" cy="1889760"/>
          </a:xfrm>
        </p:spPr>
      </p:pic>
      <p:pic>
        <p:nvPicPr>
          <p:cNvPr id="6" name="Picture 5" descr="33816571_179735852712068_88331867391881379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419600"/>
            <a:ext cx="4495800" cy="182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20040"/>
            <a:ext cx="472744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 pitchFamily="34" charset="0"/>
              </a:rPr>
              <a:t>SUPPORT COMMITTEE ROLES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our Cadets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We Are Family</a:t>
            </a:r>
          </a:p>
        </p:txBody>
      </p:sp>
      <p:pic>
        <p:nvPicPr>
          <p:cNvPr id="7" name="Content Placeholder 6" descr="4ec63c_9e1a9be4b9084f05affa85ff46d6d10a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905000" cy="20574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1752600"/>
            <a:ext cx="352044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 Chair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 Vice Chair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 Secretary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 Treasurer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 Fund Raiser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 Public Relations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 </a:t>
            </a:r>
            <a:r>
              <a:rPr lang="en-US" sz="2100" dirty="0"/>
              <a:t>Volunteer Co-ordination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 Sponsor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 Other?</a:t>
            </a:r>
          </a:p>
        </p:txBody>
      </p:sp>
      <p:pic>
        <p:nvPicPr>
          <p:cNvPr id="8" name="Picture 7" descr="page_1_thumb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362200"/>
            <a:ext cx="2895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2004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 pitchFamily="34" charset="0"/>
              </a:rPr>
              <a:t>SUPPORT COMMITTEE Is Not!!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449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  A parent committee:</a:t>
            </a:r>
          </a:p>
          <a:p>
            <a:pPr>
              <a:buNone/>
            </a:pPr>
            <a:r>
              <a:rPr lang="en-US" dirty="0"/>
              <a:t>     - </a:t>
            </a:r>
            <a:r>
              <a:rPr lang="en-US" sz="2400" dirty="0"/>
              <a:t>Members leave their parent hat at the door</a:t>
            </a:r>
          </a:p>
          <a:p>
            <a:pPr>
              <a:buNone/>
            </a:pPr>
            <a:r>
              <a:rPr lang="en-US" sz="2400" dirty="0"/>
              <a:t>     -  Not a voice for complaints from parents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 </a:t>
            </a:r>
            <a:r>
              <a:rPr lang="en-US" dirty="0"/>
              <a:t>Not part of the military structure</a:t>
            </a:r>
          </a:p>
          <a:p>
            <a:pPr>
              <a:buNone/>
            </a:pPr>
            <a:r>
              <a:rPr lang="en-US" dirty="0"/>
              <a:t>     -  </a:t>
            </a:r>
            <a:r>
              <a:rPr lang="en-US" sz="2400" dirty="0"/>
              <a:t>Not a second Training Officer</a:t>
            </a:r>
          </a:p>
          <a:p>
            <a:pPr>
              <a:buNone/>
            </a:pPr>
            <a:r>
              <a:rPr lang="en-US" sz="2400" dirty="0"/>
              <a:t>      -  Not an audit or oversight to the CO</a:t>
            </a:r>
            <a:endParaRPr lang="en-US" dirty="0"/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 </a:t>
            </a:r>
            <a:r>
              <a:rPr lang="en-US" dirty="0"/>
              <a:t>Not the public face of the Corps</a:t>
            </a:r>
            <a:endParaRPr lang="en-US" sz="2400" dirty="0"/>
          </a:p>
        </p:txBody>
      </p:sp>
      <p:pic>
        <p:nvPicPr>
          <p:cNvPr id="4" name="Picture 3" descr="Army_cadet_league_Canad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Code of ethics for league members &amp;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/>
              <a:t> Represent The League with professionalism, dignity and pride, and be responsible for conducting yourself with courtesy and appropriate behaviour.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 Follow through and complete accepted tasks.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 Conduct myself in a respectful manner, exhibit good sporting conduct, and be a positive role model for the Cadets.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 Display respect and courtesy for employees, DND  staff, other volunteers, program participants, visitors and property.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 Respect the privacy of persons served by the organization and hold in confidence sensitive, private and personal information.</a:t>
            </a:r>
          </a:p>
        </p:txBody>
      </p:sp>
      <p:pic>
        <p:nvPicPr>
          <p:cNvPr id="5" name="Picture 4" descr="4ec63c_9e1a9be4b9084f05affa85ff46d6d10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13716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20040"/>
            <a:ext cx="5562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Code of ethics for league members &amp;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7031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Will not use cell phone or text messages during a Support Committee meeting.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Work cooperatively as a team member with employees, DND and other volunteers.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Keep personal opinions and actions separate from those made as a representative of this organization.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Avoid conduct, both on and off duty that would jeopardize program effectiveness.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Never use the Cadet Corps funds as assets for any unlawful or improper purpose.</a:t>
            </a:r>
          </a:p>
        </p:txBody>
      </p:sp>
      <p:pic>
        <p:nvPicPr>
          <p:cNvPr id="4" name="Picture 3" descr="Army_cadet_league_Canad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20040"/>
            <a:ext cx="5562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Code of ethics for league members &amp;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239000" cy="439833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 Ensure that the Corps financial records and accounting is up to date.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sz="2700" b="1" dirty="0"/>
              <a:t> Volunteers/Members are not entitled to any remunerations or salary.</a:t>
            </a:r>
          </a:p>
        </p:txBody>
      </p:sp>
      <p:pic>
        <p:nvPicPr>
          <p:cNvPr id="4" name="Picture 3" descr="4ec63c_9e1a9be4b9084f05affa85ff46d6d10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16002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20040"/>
            <a:ext cx="53340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Requirements to be on a support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52600"/>
            <a:ext cx="5257800" cy="47031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Professionalism, Dignity and Pride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Responsible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Respectful Manner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Courteous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Positive Role Model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Co-operative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Organized and Accountable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Non-Exclusionary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ALL MEMBERS OF THE SUPPORT COMMITTEE MUST BE SCREENED</a:t>
            </a:r>
          </a:p>
        </p:txBody>
      </p:sp>
      <p:pic>
        <p:nvPicPr>
          <p:cNvPr id="4" name="Picture 3" descr="Army_cadet_league_Canad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1524000" cy="15240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2438400" cy="285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20040"/>
            <a:ext cx="51054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Support committee members will not!!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5105400" cy="48463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Solicit gratuities or gifts for personal gain.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Be under the influence of drugs or alcohol at any cadet events.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Discriminate based on race, religion, sex, age, nationality, economic or material status, disability or sexual orientation.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use vulgar or inappropriate language.</a:t>
            </a:r>
          </a:p>
        </p:txBody>
      </p:sp>
      <p:pic>
        <p:nvPicPr>
          <p:cNvPr id="4" name="Picture 3" descr="4ec63c_9e1a9be4b9084f05affa85ff46d6d10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1752600" cy="1828800"/>
          </a:xfrm>
          <a:prstGeom prst="rect">
            <a:avLst/>
          </a:prstGeom>
        </p:spPr>
      </p:pic>
      <p:pic>
        <p:nvPicPr>
          <p:cNvPr id="6" name="Picture 5" descr="stop-discrimination-indicates-warning-sign-and-bi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124200"/>
            <a:ext cx="2362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20040"/>
            <a:ext cx="51054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Support committee members must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752600"/>
            <a:ext cx="5029200" cy="47031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Hold and attend regular meetings with the Commanding Officer. The Commanding Officer is the Ex Officio member of the Committee.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Follow Army Cadet League guidelines.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Demonstrate confidence and support of the Commanding Officer.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Work co-operatively for projects such as fundraising and recruiting.</a:t>
            </a:r>
          </a:p>
        </p:txBody>
      </p:sp>
      <p:pic>
        <p:nvPicPr>
          <p:cNvPr id="4" name="Picture 3" descr="Army_cadet_league_Canad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1600200" cy="1889760"/>
          </a:xfrm>
          <a:prstGeom prst="rect">
            <a:avLst/>
          </a:prstGeom>
        </p:spPr>
      </p:pic>
      <p:pic>
        <p:nvPicPr>
          <p:cNvPr id="5" name="Picture 4" descr="kisspng-business-process-businessperson-organization-leade-conference-table-5b22228bbf2206.9015009915289637237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86200"/>
            <a:ext cx="25146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20040"/>
            <a:ext cx="4803648" cy="158496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Support committee members must also commit to succession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520440" cy="4800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Should have someone in mind to take over your duties if required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discuss your Succession plans with the Liaison Officer and CO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Have back-up in mind for all Support Committee positions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Have Support Committee members mentor colleagues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3520440" cy="47244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Establish a Rule of the Support Committee that you agree to serve a full cadet year and that if you leave, you agree </a:t>
            </a:r>
          </a:p>
          <a:p>
            <a:pPr>
              <a:buNone/>
            </a:pPr>
            <a:r>
              <a:rPr lang="en-US" sz="2400" dirty="0"/>
              <a:t>   to: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Identify a successor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Mentor that successor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Give sufficient notice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Leave behind detailed notes and instructions</a:t>
            </a:r>
          </a:p>
        </p:txBody>
      </p:sp>
      <p:pic>
        <p:nvPicPr>
          <p:cNvPr id="5" name="Picture 4" descr="4ec63c_9e1a9be4b9084f05affa85ff46d6d10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1600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Responsibilities </a:t>
            </a:r>
            <a:br>
              <a:rPr lang="en-US" dirty="0"/>
            </a:br>
            <a:r>
              <a:rPr lang="en-US" dirty="0"/>
              <a:t>of the support committee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Recruiting Cadets</a:t>
            </a:r>
          </a:p>
          <a:p>
            <a:endParaRPr lang="en-US" dirty="0"/>
          </a:p>
        </p:txBody>
      </p:sp>
      <p:pic>
        <p:nvPicPr>
          <p:cNvPr id="5" name="Picture Placeholder 4" descr="15469059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4953000" cy="990600"/>
          </a:xfrm>
        </p:spPr>
        <p:txBody>
          <a:bodyPr>
            <a:normAutofit/>
          </a:bodyPr>
          <a:lstStyle/>
          <a:p>
            <a:r>
              <a:rPr lang="en-US" sz="3100" dirty="0"/>
              <a:t>Conducting business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47453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Hold regular meetings with ample notice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Have a specific agenda for every meeting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Give an opportunity for people to add agenda items – get agenda agreement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Establish norms for conduct in advance:</a:t>
            </a:r>
          </a:p>
          <a:p>
            <a:pPr>
              <a:buNone/>
            </a:pPr>
            <a:r>
              <a:rPr lang="en-US" dirty="0"/>
              <a:t>  - Decide who can speak on various topics (e.g. members only, visitors, executive)</a:t>
            </a:r>
          </a:p>
          <a:p>
            <a:pPr>
              <a:buNone/>
            </a:pPr>
            <a:r>
              <a:rPr lang="en-US" dirty="0"/>
              <a:t>  - Don’t speak until permitted by chair (optional)</a:t>
            </a:r>
          </a:p>
          <a:p>
            <a:pPr>
              <a:buNone/>
            </a:pPr>
            <a:r>
              <a:rPr lang="en-US" dirty="0"/>
              <a:t>  - No off topic discussions, no cell phones</a:t>
            </a:r>
          </a:p>
          <a:p>
            <a:pPr>
              <a:buNone/>
            </a:pPr>
            <a:r>
              <a:rPr lang="en-US" dirty="0"/>
              <a:t>  - Yield the floor when so directed </a:t>
            </a:r>
          </a:p>
        </p:txBody>
      </p:sp>
      <p:pic>
        <p:nvPicPr>
          <p:cNvPr id="4" name="Picture 3" descr="Army_cadet_league_Canad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524000" cy="173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Conducting business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- Actions/decisions can be challenged, not the person</a:t>
            </a:r>
          </a:p>
          <a:p>
            <a:pPr>
              <a:buNone/>
            </a:pPr>
            <a:r>
              <a:rPr lang="en-US" dirty="0"/>
              <a:t> - Consequence for unacceptable behavior (yelling, vulgarity, etc.)</a:t>
            </a:r>
          </a:p>
          <a:p>
            <a:pPr>
              <a:buNone/>
            </a:pPr>
            <a:r>
              <a:rPr lang="en-US" dirty="0"/>
              <a:t> - Everyone gets to speak on a subject until they are satisfied (within reason), once something is decided, entire group supports it. If you can’t support a SC group decisions then perhaps you should resign.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When a decision is required:</a:t>
            </a:r>
          </a:p>
          <a:p>
            <a:pPr>
              <a:buNone/>
            </a:pPr>
            <a:r>
              <a:rPr lang="en-US" dirty="0"/>
              <a:t> - Have a motion and a </a:t>
            </a:r>
            <a:r>
              <a:rPr lang="en-US" dirty="0" err="1"/>
              <a:t>seconder</a:t>
            </a:r>
            <a:r>
              <a:rPr lang="en-US" dirty="0"/>
              <a:t> ---- no </a:t>
            </a:r>
            <a:r>
              <a:rPr lang="en-US" dirty="0" err="1"/>
              <a:t>seconder</a:t>
            </a:r>
            <a:r>
              <a:rPr lang="en-US" dirty="0"/>
              <a:t> = no discussion</a:t>
            </a:r>
          </a:p>
          <a:p>
            <a:pPr>
              <a:buNone/>
            </a:pPr>
            <a:r>
              <a:rPr lang="en-US" dirty="0"/>
              <a:t> - Allow discussion but set a time limit</a:t>
            </a:r>
          </a:p>
        </p:txBody>
      </p:sp>
      <p:pic>
        <p:nvPicPr>
          <p:cNvPr id="4" name="Picture 3" descr="4ec63c_9e1a9be4b9084f05affa85ff46d6d10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145923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4876800" cy="1219200"/>
          </a:xfrm>
        </p:spPr>
        <p:txBody>
          <a:bodyPr>
            <a:normAutofit/>
          </a:bodyPr>
          <a:lstStyle/>
          <a:p>
            <a:r>
              <a:rPr lang="en-US" sz="3100" dirty="0"/>
              <a:t>Conducting business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474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- Attempt a compromise “Would you be happier if we only committed to this once to see how everything goes and vote later to continue?” </a:t>
            </a:r>
          </a:p>
          <a:p>
            <a:pPr>
              <a:buNone/>
            </a:pPr>
            <a:r>
              <a:rPr lang="en-US" dirty="0"/>
              <a:t> - Get a specific motion or statement to vote on. Explain that you expect entire committee to respect the majority.</a:t>
            </a:r>
          </a:p>
          <a:p>
            <a:pPr>
              <a:buNone/>
            </a:pPr>
            <a:r>
              <a:rPr lang="en-US" dirty="0"/>
              <a:t> - Have a clear vote, if necessary use ballots.</a:t>
            </a:r>
          </a:p>
          <a:p>
            <a:pPr>
              <a:buNone/>
            </a:pPr>
            <a:r>
              <a:rPr lang="en-US" dirty="0"/>
              <a:t> - Rally around a decision.</a:t>
            </a:r>
          </a:p>
          <a:p>
            <a:pPr>
              <a:buNone/>
            </a:pPr>
            <a:r>
              <a:rPr lang="en-US" dirty="0"/>
              <a:t> - Call for a vote, acknowledge the result clearly.</a:t>
            </a:r>
          </a:p>
          <a:p>
            <a:pPr>
              <a:buNone/>
            </a:pPr>
            <a:r>
              <a:rPr lang="en-US" dirty="0"/>
              <a:t> - Documents the vote, allow dissenters to be recorded if they wish.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rmy_cadet_league_Canad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15240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85800"/>
            <a:ext cx="4876800" cy="1219200"/>
          </a:xfrm>
        </p:spPr>
        <p:txBody>
          <a:bodyPr>
            <a:normAutofit/>
          </a:bodyPr>
          <a:lstStyle/>
          <a:p>
            <a:r>
              <a:rPr lang="en-US" sz="3100" dirty="0"/>
              <a:t>Conducting business part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239000" cy="43983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Always prepare minutes – they provide protection, visibility and clarity:</a:t>
            </a:r>
          </a:p>
          <a:p>
            <a:pPr>
              <a:buNone/>
            </a:pPr>
            <a:r>
              <a:rPr lang="en-US" sz="2400" dirty="0"/>
              <a:t> - Time and date</a:t>
            </a:r>
          </a:p>
          <a:p>
            <a:pPr>
              <a:buNone/>
            </a:pPr>
            <a:r>
              <a:rPr lang="en-US" sz="2400" dirty="0"/>
              <a:t> - List of attendees</a:t>
            </a:r>
          </a:p>
          <a:p>
            <a:pPr>
              <a:buNone/>
            </a:pPr>
            <a:r>
              <a:rPr lang="en-US" sz="2400" dirty="0"/>
              <a:t> - Agenda is clear</a:t>
            </a:r>
          </a:p>
          <a:p>
            <a:pPr>
              <a:buNone/>
            </a:pPr>
            <a:r>
              <a:rPr lang="en-US" sz="2400" dirty="0"/>
              <a:t> - All decisions recorded</a:t>
            </a:r>
          </a:p>
          <a:p>
            <a:pPr>
              <a:buNone/>
            </a:pPr>
            <a:r>
              <a:rPr lang="en-US" sz="2400" dirty="0"/>
              <a:t>	 - Suggestion: Secretary reads how he/she will   record discussion and gets general agreement</a:t>
            </a:r>
          </a:p>
          <a:p>
            <a:pPr>
              <a:buNone/>
            </a:pPr>
            <a:r>
              <a:rPr lang="en-US" sz="2400" dirty="0"/>
              <a:t> - Do not track verbatim discussion unless specifically asked	</a:t>
            </a:r>
          </a:p>
        </p:txBody>
      </p:sp>
      <p:pic>
        <p:nvPicPr>
          <p:cNvPr id="4" name="Picture 3" descr="4ec63c_9e1a9be4b9084f05affa85ff46d6d10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16764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609600"/>
            <a:ext cx="4648200" cy="1066800"/>
          </a:xfrm>
        </p:spPr>
        <p:txBody>
          <a:bodyPr>
            <a:normAutofit/>
          </a:bodyPr>
          <a:lstStyle/>
          <a:p>
            <a:r>
              <a:rPr lang="en-US" sz="3100" dirty="0"/>
              <a:t>Finances -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905000"/>
            <a:ext cx="4572000" cy="4626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b="1"/>
              <a:t>NO BLANK </a:t>
            </a:r>
            <a:r>
              <a:rPr lang="en-US" sz="2400" b="1" dirty="0"/>
              <a:t>CHEQUES</a:t>
            </a:r>
          </a:p>
          <a:p>
            <a:pPr>
              <a:buNone/>
            </a:pPr>
            <a:r>
              <a:rPr lang="en-US" sz="2400" b="1" dirty="0"/>
              <a:t>  -  </a:t>
            </a:r>
            <a:r>
              <a:rPr lang="en-US" sz="2400" dirty="0"/>
              <a:t>Do NOT pre-sign blank cheques. You will be held responsible if the cheque is used improperly.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b="1" dirty="0"/>
              <a:t>SIGNING AUTHORITY</a:t>
            </a:r>
          </a:p>
          <a:p>
            <a:pPr>
              <a:buNone/>
            </a:pPr>
            <a:r>
              <a:rPr lang="en-US" sz="2400" b="1" dirty="0"/>
              <a:t>  -  </a:t>
            </a:r>
            <a:r>
              <a:rPr lang="en-US" sz="2400" dirty="0"/>
              <a:t>2 Non-related members of the support Committee must sign each cheque.</a:t>
            </a:r>
          </a:p>
          <a:p>
            <a:pPr>
              <a:buNone/>
            </a:pPr>
            <a:endParaRPr lang="en-US" sz="2400" b="1" dirty="0"/>
          </a:p>
        </p:txBody>
      </p:sp>
      <p:pic>
        <p:nvPicPr>
          <p:cNvPr id="4" name="Picture 3" descr="Army_cadet_league_Canad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828800" cy="1981200"/>
          </a:xfrm>
          <a:prstGeom prst="rect">
            <a:avLst/>
          </a:prstGeom>
        </p:spPr>
      </p:pic>
      <p:pic>
        <p:nvPicPr>
          <p:cNvPr id="6" name="Picture 5" descr="cartoon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3276600" cy="262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5032248" cy="1143000"/>
          </a:xfrm>
        </p:spPr>
        <p:txBody>
          <a:bodyPr>
            <a:normAutofit/>
          </a:bodyPr>
          <a:lstStyle/>
          <a:p>
            <a:r>
              <a:rPr lang="en-US" dirty="0"/>
              <a:t>Finances –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520440" cy="3352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400" b="1" dirty="0"/>
              <a:t>DEPOSITING CASH</a:t>
            </a:r>
          </a:p>
          <a:p>
            <a:pPr>
              <a:buNone/>
            </a:pPr>
            <a:r>
              <a:rPr lang="en-US" sz="2400" dirty="0"/>
              <a:t> - Two members of the Support Committee must take any cash to the bank for deposit. Must bring back proof of deposit to the Support Committee.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828799"/>
            <a:ext cx="3520440" cy="342900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400" b="1" dirty="0"/>
              <a:t>OVERVIEW OF BANK ACCOUNT</a:t>
            </a:r>
          </a:p>
          <a:p>
            <a:pPr>
              <a:buNone/>
            </a:pPr>
            <a:r>
              <a:rPr lang="en-US" sz="2400" dirty="0"/>
              <a:t> - Bank statements from the previous moth are to be presented to the Support Committee during the monthly meetings, every month.</a:t>
            </a:r>
            <a:endParaRPr lang="en-US" dirty="0"/>
          </a:p>
        </p:txBody>
      </p:sp>
      <p:pic>
        <p:nvPicPr>
          <p:cNvPr id="5" name="Picture 4" descr="4ec63c_9e1a9be4b9084f05affa85ff46d6d10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1600200" cy="1676400"/>
          </a:xfrm>
          <a:prstGeom prst="rect">
            <a:avLst/>
          </a:prstGeom>
        </p:spPr>
      </p:pic>
      <p:pic>
        <p:nvPicPr>
          <p:cNvPr id="6" name="Picture 5" descr="o-CANADIAN-MONEY-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5105400"/>
            <a:ext cx="54864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85800"/>
            <a:ext cx="4343400" cy="1066800"/>
          </a:xfrm>
        </p:spPr>
        <p:txBody>
          <a:bodyPr>
            <a:normAutofit/>
          </a:bodyPr>
          <a:lstStyle/>
          <a:p>
            <a:r>
              <a:rPr lang="en-US" sz="3100" dirty="0"/>
              <a:t>Finances –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286000"/>
            <a:ext cx="4572000" cy="41697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b="1" dirty="0"/>
              <a:t>TRANSPARENCY</a:t>
            </a:r>
          </a:p>
          <a:p>
            <a:pPr>
              <a:buNone/>
            </a:pPr>
            <a:r>
              <a:rPr lang="en-US" sz="2400" dirty="0"/>
              <a:t> - Financial information and bank statements should always be available to the Commanding Officer as well as the Support Committee</a:t>
            </a:r>
          </a:p>
        </p:txBody>
      </p:sp>
      <p:pic>
        <p:nvPicPr>
          <p:cNvPr id="4" name="Picture 3" descr="Army_cadet_league_Canad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1524000" cy="1889760"/>
          </a:xfrm>
          <a:prstGeom prst="rect">
            <a:avLst/>
          </a:prstGeom>
        </p:spPr>
      </p:pic>
      <p:pic>
        <p:nvPicPr>
          <p:cNvPr id="5" name="Picture 4" descr="financ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667000"/>
            <a:ext cx="2743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09600"/>
            <a:ext cx="4800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Financial dates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239000" cy="43983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Cadet Financial Year to September 1</a:t>
            </a:r>
            <a:r>
              <a:rPr lang="en-US" baseline="30000" dirty="0"/>
              <a:t>st</a:t>
            </a:r>
            <a:r>
              <a:rPr lang="en-US" dirty="0"/>
              <a:t> to August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October 31</a:t>
            </a:r>
            <a:r>
              <a:rPr lang="en-US" baseline="30000" dirty="0"/>
              <a:t>st</a:t>
            </a:r>
            <a:r>
              <a:rPr lang="en-US" dirty="0"/>
              <a:t> – Financial Statement to be delivered to League Office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March 31</a:t>
            </a:r>
            <a:r>
              <a:rPr lang="en-US" baseline="30000" dirty="0"/>
              <a:t>st</a:t>
            </a:r>
            <a:r>
              <a:rPr lang="en-US" dirty="0"/>
              <a:t> &amp; October 31</a:t>
            </a:r>
            <a:r>
              <a:rPr lang="en-US" baseline="30000" dirty="0"/>
              <a:t>st</a:t>
            </a:r>
            <a:r>
              <a:rPr lang="en-US" dirty="0"/>
              <a:t> – HST Remittance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November 30</a:t>
            </a:r>
            <a:r>
              <a:rPr lang="en-US" baseline="30000" dirty="0"/>
              <a:t>th</a:t>
            </a:r>
            <a:r>
              <a:rPr lang="en-US" dirty="0"/>
              <a:t> – Assessment Fees Due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June 1</a:t>
            </a:r>
            <a:r>
              <a:rPr lang="en-US" baseline="30000" dirty="0"/>
              <a:t>st</a:t>
            </a:r>
            <a:r>
              <a:rPr lang="en-US" dirty="0"/>
              <a:t> – Content Insurance is due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December – Local Support Allocation to be              submitted to DND for items such as FTX Expenses, Postal Box, Internet to be claimed once a year.</a:t>
            </a:r>
          </a:p>
        </p:txBody>
      </p:sp>
      <p:pic>
        <p:nvPicPr>
          <p:cNvPr id="4" name="Picture 3" descr="4ec63c_9e1a9be4b9084f05affa85ff46d6d10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"/>
            <a:ext cx="18288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Additionally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2590800"/>
            <a:ext cx="3429000" cy="261307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Be familiar with all documentation circulated by the League Office</a:t>
            </a:r>
          </a:p>
          <a:p>
            <a:endParaRPr lang="en-US" sz="2400" dirty="0"/>
          </a:p>
          <a:p>
            <a:r>
              <a:rPr lang="en-US" sz="2400" dirty="0"/>
              <a:t>Refer to League website </a:t>
            </a:r>
            <a:r>
              <a:rPr lang="en-US" sz="2400" dirty="0">
                <a:hlinkClick r:id="rId2"/>
              </a:rPr>
              <a:t>www.armycadetleague.on.ca</a:t>
            </a:r>
            <a:r>
              <a:rPr lang="en-US" sz="2400" dirty="0"/>
              <a:t> under “Forms &amp; Docs”</a:t>
            </a:r>
          </a:p>
        </p:txBody>
      </p:sp>
      <p:pic>
        <p:nvPicPr>
          <p:cNvPr id="9" name="Picture Placeholder 8" descr="bryce_201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488" b="848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 ????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505200"/>
            <a:ext cx="5114778" cy="1101248"/>
          </a:xfrm>
        </p:spPr>
        <p:txBody>
          <a:bodyPr/>
          <a:lstStyle/>
          <a:p>
            <a:pPr algn="l"/>
            <a:r>
              <a:rPr lang="en-US" dirty="0"/>
              <a:t>Question and Answer Period…</a:t>
            </a:r>
          </a:p>
        </p:txBody>
      </p:sp>
      <p:pic>
        <p:nvPicPr>
          <p:cNvPr id="4" name="Picture 3" descr="4ec63c_9e1a9be4b9084f05affa85ff46d6d10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2590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  <a:br>
              <a:rPr lang="en-US" dirty="0"/>
            </a:br>
            <a:r>
              <a:rPr lang="en-US" dirty="0"/>
              <a:t>of the support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Recruiting CIC Officers</a:t>
            </a:r>
          </a:p>
        </p:txBody>
      </p:sp>
      <p:pic>
        <p:nvPicPr>
          <p:cNvPr id="5" name="Picture Placeholder 4" descr="region-ontario-cover-cdr-plasch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67" r="16767"/>
          <a:stretch>
            <a:fillRect/>
          </a:stretch>
        </p:blipFill>
        <p:spPr/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  <a:br>
              <a:rPr lang="en-US" dirty="0"/>
            </a:br>
            <a:r>
              <a:rPr lang="en-US" dirty="0"/>
              <a:t>of the support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Fundraising</a:t>
            </a:r>
          </a:p>
        </p:txBody>
      </p:sp>
      <p:pic>
        <p:nvPicPr>
          <p:cNvPr id="5" name="Picture Placeholder 4" descr="IMG_61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61" r="21861"/>
          <a:stretch>
            <a:fillRect/>
          </a:stretch>
        </p:blipFill>
        <p:spPr/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  <a:br>
              <a:rPr lang="en-US" dirty="0"/>
            </a:br>
            <a:r>
              <a:rPr lang="en-US" dirty="0"/>
              <a:t>of the support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Provide Corps Training Facilities</a:t>
            </a:r>
          </a:p>
        </p:txBody>
      </p:sp>
      <p:pic>
        <p:nvPicPr>
          <p:cNvPr id="5" name="Picture Placeholder 4" descr="89775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385" r="16385"/>
          <a:stretch>
            <a:fillRect/>
          </a:stretch>
        </p:blipFill>
        <p:spPr/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  <a:br>
              <a:rPr lang="en-US" dirty="0"/>
            </a:br>
            <a:r>
              <a:rPr lang="en-US" dirty="0"/>
              <a:t>of the support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Organizes / Conducts Cadet Recreational Programs</a:t>
            </a:r>
          </a:p>
        </p:txBody>
      </p:sp>
      <p:pic>
        <p:nvPicPr>
          <p:cNvPr id="5" name="Picture Placeholder 4" descr="2008-2009_1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  <a:br>
              <a:rPr lang="en-US" dirty="0"/>
            </a:br>
            <a:r>
              <a:rPr lang="en-US" dirty="0"/>
              <a:t>of the support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Provide Funds for Optional Training Activities</a:t>
            </a:r>
          </a:p>
        </p:txBody>
      </p:sp>
      <p:pic>
        <p:nvPicPr>
          <p:cNvPr id="5" name="Picture Placeholder 4" descr="8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72" r="12472"/>
          <a:stretch>
            <a:fillRect/>
          </a:stretch>
        </p:blipFill>
        <p:spPr/>
      </p:pic>
    </p:spTree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  <a:br>
              <a:rPr lang="en-US" dirty="0"/>
            </a:br>
            <a:r>
              <a:rPr lang="en-US" dirty="0"/>
              <a:t>of the support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Provide Equipment to Cadet Corps not supplied by DND</a:t>
            </a:r>
          </a:p>
        </p:txBody>
      </p:sp>
      <p:pic>
        <p:nvPicPr>
          <p:cNvPr id="5" name="Picture Placeholder 4" descr="imag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575" b="17575"/>
          <a:stretch>
            <a:fillRect/>
          </a:stretch>
        </p:blipFill>
        <p:spPr/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4724400" cy="685800"/>
          </a:xfrm>
        </p:spPr>
        <p:txBody>
          <a:bodyPr>
            <a:normAutofit/>
          </a:bodyPr>
          <a:lstStyle/>
          <a:p>
            <a:r>
              <a:rPr lang="en-US" sz="3000" dirty="0">
                <a:cs typeface="Arial" pitchFamily="34" charset="0"/>
              </a:rPr>
              <a:t>Responsibilities of DND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362200"/>
            <a:ext cx="7391400" cy="3657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Training CIC Officers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Provide Qualification Standards &amp; Plans (QSP) &amp;   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   Instructional Guides (IG’s) for Cadet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Trg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Provide Funds for Mandatory Training &amp; Support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   Activities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Develop Policy regarding CIC officers; CI’s and Cadets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Issue Equipment to Cadet Corps IAW “scales of issue”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Provide Pay for CIC Officers &amp; CI’s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Select Cadets for CSTC’s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Provide Facilities &amp; Staff for CSTC’s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4ec63c_9e1a9be4b9084f05affa85ff46d6d10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1752600" cy="182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617</TotalTime>
  <Words>1316</Words>
  <Application>Microsoft Office PowerPoint</Application>
  <PresentationFormat>On-screen Show (4:3)</PresentationFormat>
  <Paragraphs>190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Trebuchet MS</vt:lpstr>
      <vt:lpstr>Wingdings</vt:lpstr>
      <vt:lpstr>Wingdings 2</vt:lpstr>
      <vt:lpstr>Opulent</vt:lpstr>
      <vt:lpstr>SUPPORT COMMITTEE  &amp; FINANCIAL 101</vt:lpstr>
      <vt:lpstr>Responsibilities  of the support committee  </vt:lpstr>
      <vt:lpstr>Responsibilities  of the support committee</vt:lpstr>
      <vt:lpstr>Responsibilities  of the support committee</vt:lpstr>
      <vt:lpstr>Responsibilities  of the support committee</vt:lpstr>
      <vt:lpstr>Responsibilities  of the support committee</vt:lpstr>
      <vt:lpstr>Responsibilities  of the support committee</vt:lpstr>
      <vt:lpstr>Responsibilities  of the support committee</vt:lpstr>
      <vt:lpstr>Responsibilities of DND</vt:lpstr>
      <vt:lpstr>JOINT Responsibilities of acLC &amp; DND</vt:lpstr>
      <vt:lpstr>SUPPORT COMMITTEE ROLES</vt:lpstr>
      <vt:lpstr>SUPPORT COMMITTEE Is Not!!</vt:lpstr>
      <vt:lpstr>Code of ethics for league members &amp; volunteers</vt:lpstr>
      <vt:lpstr>Code of ethics for league members &amp; volunteers</vt:lpstr>
      <vt:lpstr>Code of ethics for league members &amp; volunteers</vt:lpstr>
      <vt:lpstr>Requirements to be on a support committee</vt:lpstr>
      <vt:lpstr>Support committee members will not!!</vt:lpstr>
      <vt:lpstr>Support committee members must</vt:lpstr>
      <vt:lpstr>Support committee members must also commit to succession planning</vt:lpstr>
      <vt:lpstr>Conducting business Part 1</vt:lpstr>
      <vt:lpstr>Conducting business part 2</vt:lpstr>
      <vt:lpstr>Conducting business part 3</vt:lpstr>
      <vt:lpstr>Conducting business part 4</vt:lpstr>
      <vt:lpstr>Finances - part 1</vt:lpstr>
      <vt:lpstr>Finances – Part 2</vt:lpstr>
      <vt:lpstr>Finances – Part 3</vt:lpstr>
      <vt:lpstr>Financial dates to remember</vt:lpstr>
      <vt:lpstr>Additionally  </vt:lpstr>
      <vt:lpstr>QUESTIONS ????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COMMITTEE  &amp; FINANCIAL 101</dc:title>
  <dc:creator>WJ Bosch</dc:creator>
  <cp:lastModifiedBy>Ruby Orrell</cp:lastModifiedBy>
  <cp:revision>74</cp:revision>
  <cp:lastPrinted>2019-03-14T17:12:05Z</cp:lastPrinted>
  <dcterms:created xsi:type="dcterms:W3CDTF">2019-02-19T18:35:38Z</dcterms:created>
  <dcterms:modified xsi:type="dcterms:W3CDTF">2019-04-21T22:52:26Z</dcterms:modified>
</cp:coreProperties>
</file>