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61" r:id="rId5"/>
    <p:sldId id="290" r:id="rId6"/>
    <p:sldId id="291" r:id="rId7"/>
    <p:sldId id="293" r:id="rId8"/>
    <p:sldId id="295" r:id="rId9"/>
    <p:sldId id="309" r:id="rId10"/>
    <p:sldId id="310" r:id="rId11"/>
    <p:sldId id="313" r:id="rId12"/>
    <p:sldId id="314" r:id="rId13"/>
    <p:sldId id="297" r:id="rId14"/>
    <p:sldId id="267" r:id="rId15"/>
    <p:sldId id="264" r:id="rId16"/>
    <p:sldId id="262" r:id="rId17"/>
    <p:sldId id="317" r:id="rId18"/>
    <p:sldId id="271" r:id="rId19"/>
    <p:sldId id="284" r:id="rId20"/>
    <p:sldId id="296" r:id="rId21"/>
    <p:sldId id="302" r:id="rId22"/>
    <p:sldId id="292" r:id="rId23"/>
    <p:sldId id="282" r:id="rId2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168" autoAdjust="0"/>
  </p:normalViewPr>
  <p:slideViewPr>
    <p:cSldViewPr snapToGrid="0" snapToObjects="1">
      <p:cViewPr varScale="1">
        <p:scale>
          <a:sx n="74" d="100"/>
          <a:sy n="74" d="100"/>
        </p:scale>
        <p:origin x="2058" y="66"/>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1222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7.5274023582873037E-2"/>
          <c:y val="0.14325396825396824"/>
          <c:w val="0.88741254358130606"/>
          <c:h val="0.7695238095238095"/>
        </c:manualLayout>
      </c:layout>
      <c:barChart>
        <c:barDir val="col"/>
        <c:grouping val="clustered"/>
        <c:varyColors val="0"/>
        <c:ser>
          <c:idx val="0"/>
          <c:order val="0"/>
          <c:tx>
            <c:strRef>
              <c:f>'Air Cdt Sqn Off Pop'!$C$65</c:f>
              <c:strCache>
                <c:ptCount val="1"/>
                <c:pt idx="0">
                  <c:v>Population</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dLbls>
            <c:dLbl>
              <c:idx val="2"/>
              <c:tx>
                <c:rich>
                  <a:bodyPr/>
                  <a:lstStyle/>
                  <a:p>
                    <a:r>
                      <a:rPr lang="en-US" smtClean="0"/>
                      <a:t>1872</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'Air Cdt Sqn Off Pop'!$B$66:$B$68</c:f>
              <c:strCache>
                <c:ptCount val="3"/>
                <c:pt idx="0">
                  <c:v>2016/2017</c:v>
                </c:pt>
                <c:pt idx="1">
                  <c:v>2017/2018</c:v>
                </c:pt>
                <c:pt idx="2">
                  <c:v>2018/2019</c:v>
                </c:pt>
              </c:strCache>
            </c:strRef>
          </c:cat>
          <c:val>
            <c:numRef>
              <c:f>'Air Cdt Sqn Off Pop'!$C$66:$C$68</c:f>
              <c:numCache>
                <c:formatCode>General</c:formatCode>
                <c:ptCount val="3"/>
                <c:pt idx="0">
                  <c:v>1984</c:v>
                </c:pt>
                <c:pt idx="1">
                  <c:v>1962</c:v>
                </c:pt>
                <c:pt idx="2">
                  <c:v>1909</c:v>
                </c:pt>
              </c:numCache>
            </c:numRef>
          </c:val>
        </c:ser>
        <c:dLbls>
          <c:dLblPos val="inEnd"/>
          <c:showLegendKey val="0"/>
          <c:showVal val="1"/>
          <c:showCatName val="0"/>
          <c:showSerName val="0"/>
          <c:showPercent val="0"/>
          <c:showBubbleSize val="0"/>
        </c:dLbls>
        <c:gapWidth val="100"/>
        <c:overlap val="-24"/>
        <c:axId val="331885920"/>
        <c:axId val="331885136"/>
      </c:barChart>
      <c:catAx>
        <c:axId val="331885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331885136"/>
        <c:crosses val="autoZero"/>
        <c:auto val="0"/>
        <c:lblAlgn val="ctr"/>
        <c:lblOffset val="100"/>
        <c:noMultiLvlLbl val="0"/>
      </c:catAx>
      <c:valAx>
        <c:axId val="331885136"/>
        <c:scaling>
          <c:orientation val="minMax"/>
          <c:max val="22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331885920"/>
        <c:crosses val="autoZero"/>
        <c:crossBetween val="between"/>
        <c:majorUnit val="2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0.77139</cdr:x>
      <cdr:y>0.34623</cdr:y>
    </cdr:from>
    <cdr:to>
      <cdr:x>0.87587</cdr:x>
      <cdr:y>0.71267</cdr:y>
    </cdr:to>
    <cdr:sp macro="" textlink="">
      <cdr:nvSpPr>
        <cdr:cNvPr id="2" name="TextBox 1"/>
        <cdr:cNvSpPr txBox="1"/>
      </cdr:nvSpPr>
      <cdr:spPr>
        <a:xfrm xmlns:a="http://schemas.openxmlformats.org/drawingml/2006/main">
          <a:off x="3938271" y="1108061"/>
          <a:ext cx="533397" cy="11727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CA" sz="10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06CEE77-EAA3-4B38-B2C8-5BC06C6E17A6}" type="datetimeFigureOut">
              <a:rPr lang="en-CA" smtClean="0"/>
              <a:t>2019-10-18</a:t>
            </a:fld>
            <a:endParaRPr lang="en-CA"/>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B708B09-C490-4205-9F80-5CE5C7773DCD}" type="slidenum">
              <a:rPr lang="en-CA" smtClean="0"/>
              <a:t>‹#›</a:t>
            </a:fld>
            <a:endParaRPr lang="en-CA"/>
          </a:p>
        </p:txBody>
      </p:sp>
    </p:spTree>
    <p:extLst>
      <p:ext uri="{BB962C8B-B14F-4D97-AF65-F5344CB8AC3E}">
        <p14:creationId xmlns:p14="http://schemas.microsoft.com/office/powerpoint/2010/main" val="2833312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portal-portail.cadets.gc.ca/"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708B09-C490-4205-9F80-5CE5C7773DCD}" type="slidenum">
              <a:rPr lang="en-CA" smtClean="0"/>
              <a:t>1</a:t>
            </a:fld>
            <a:endParaRPr lang="en-CA"/>
          </a:p>
        </p:txBody>
      </p:sp>
    </p:spTree>
    <p:extLst>
      <p:ext uri="{BB962C8B-B14F-4D97-AF65-F5344CB8AC3E}">
        <p14:creationId xmlns:p14="http://schemas.microsoft.com/office/powerpoint/2010/main" val="1565740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8E66C9D-81EF-4385-9918-E02AD01AE675}" type="slidenum">
              <a:rPr lang="en-CA" altLang="en-US" smtClean="0"/>
              <a:pPr>
                <a:defRPr/>
              </a:pPr>
              <a:t>10</a:t>
            </a:fld>
            <a:endParaRPr lang="en-CA" altLang="en-US" dirty="0"/>
          </a:p>
        </p:txBody>
      </p:sp>
    </p:spTree>
    <p:extLst>
      <p:ext uri="{BB962C8B-B14F-4D97-AF65-F5344CB8AC3E}">
        <p14:creationId xmlns:p14="http://schemas.microsoft.com/office/powerpoint/2010/main" val="2142569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smtClean="0"/>
              <a:t>MoU is under review.</a:t>
            </a:r>
          </a:p>
          <a:p>
            <a:pPr marL="171450" indent="-171450">
              <a:buFontTx/>
              <a:buChar char="-"/>
            </a:pPr>
            <a:endParaRPr lang="en-CA" dirty="0" smtClean="0"/>
          </a:p>
          <a:p>
            <a:pPr marL="171450" indent="-171450">
              <a:buFontTx/>
              <a:buChar char="-"/>
            </a:pPr>
            <a:endParaRPr lang="en-CA" dirty="0"/>
          </a:p>
        </p:txBody>
      </p:sp>
      <p:sp>
        <p:nvSpPr>
          <p:cNvPr id="4" name="Slide Number Placeholder 3"/>
          <p:cNvSpPr>
            <a:spLocks noGrp="1"/>
          </p:cNvSpPr>
          <p:nvPr>
            <p:ph type="sldNum" sz="quarter" idx="10"/>
          </p:nvPr>
        </p:nvSpPr>
        <p:spPr/>
        <p:txBody>
          <a:bodyPr/>
          <a:lstStyle/>
          <a:p>
            <a:fld id="{7B708B09-C490-4205-9F80-5CE5C7773DCD}" type="slidenum">
              <a:rPr lang="en-CA" smtClean="0"/>
              <a:t>11</a:t>
            </a:fld>
            <a:endParaRPr lang="en-CA"/>
          </a:p>
        </p:txBody>
      </p:sp>
    </p:spTree>
    <p:extLst>
      <p:ext uri="{BB962C8B-B14F-4D97-AF65-F5344CB8AC3E}">
        <p14:creationId xmlns:p14="http://schemas.microsoft.com/office/powerpoint/2010/main" val="2249396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CA" baseline="0" dirty="0" smtClean="0"/>
          </a:p>
          <a:p>
            <a:pPr marL="171450" indent="-171450">
              <a:buFontTx/>
              <a:buChar char="-"/>
            </a:pPr>
            <a:r>
              <a:rPr lang="en-CA" baseline="0" dirty="0" smtClean="0"/>
              <a:t>Fee/fundraising are a League / Sponsoring Committee responsibility </a:t>
            </a:r>
          </a:p>
          <a:p>
            <a:pPr marL="171450" indent="-171450">
              <a:buFontTx/>
              <a:buChar char="-"/>
            </a:pPr>
            <a:endParaRPr lang="en-CA" baseline="0" dirty="0" smtClean="0"/>
          </a:p>
          <a:p>
            <a:pPr marL="171450" indent="-171450">
              <a:buFontTx/>
              <a:buChar char="-"/>
            </a:pPr>
            <a:r>
              <a:rPr lang="en-CA" baseline="0" dirty="0" smtClean="0"/>
              <a:t>Suitability is the CO’s responsibility.</a:t>
            </a:r>
            <a:endParaRPr lang="en-CA" dirty="0"/>
          </a:p>
        </p:txBody>
      </p:sp>
      <p:sp>
        <p:nvSpPr>
          <p:cNvPr id="4" name="Slide Number Placeholder 3"/>
          <p:cNvSpPr>
            <a:spLocks noGrp="1"/>
          </p:cNvSpPr>
          <p:nvPr>
            <p:ph type="sldNum" sz="quarter" idx="10"/>
          </p:nvPr>
        </p:nvSpPr>
        <p:spPr/>
        <p:txBody>
          <a:bodyPr/>
          <a:lstStyle/>
          <a:p>
            <a:fld id="{7B708B09-C490-4205-9F80-5CE5C7773DCD}" type="slidenum">
              <a:rPr lang="en-CA" smtClean="0"/>
              <a:t>12</a:t>
            </a:fld>
            <a:endParaRPr lang="en-CA"/>
          </a:p>
        </p:txBody>
      </p:sp>
    </p:spTree>
    <p:extLst>
      <p:ext uri="{BB962C8B-B14F-4D97-AF65-F5344CB8AC3E}">
        <p14:creationId xmlns:p14="http://schemas.microsoft.com/office/powerpoint/2010/main" val="2648138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If you are providing direct support to the CO of the </a:t>
            </a:r>
            <a:r>
              <a:rPr lang="en-CA" dirty="0" err="1" smtClean="0"/>
              <a:t>Sqn</a:t>
            </a:r>
            <a:r>
              <a:rPr lang="en-CA" baseline="0" dirty="0" smtClean="0"/>
              <a:t> in delivery or supervision of cadets then you are volunteering in support of the DND program, and need the CO’s authorization and require to be screened PRC and VSS. Examples are Canteen, Supply, Duke of Ed, training activities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The</a:t>
            </a:r>
            <a:r>
              <a:rPr lang="en-CA" baseline="0" dirty="0" smtClean="0"/>
              <a:t> points on the last 2 slides was presented to all of the Corps and SQN COs 2 weekends ago at our Regional CO Conference.</a:t>
            </a:r>
            <a:endParaRPr lang="en-CA" dirty="0" smtClean="0"/>
          </a:p>
          <a:p>
            <a:endParaRPr lang="en-CA" dirty="0"/>
          </a:p>
        </p:txBody>
      </p:sp>
      <p:sp>
        <p:nvSpPr>
          <p:cNvPr id="4" name="Slide Number Placeholder 3"/>
          <p:cNvSpPr>
            <a:spLocks noGrp="1"/>
          </p:cNvSpPr>
          <p:nvPr>
            <p:ph type="sldNum" sz="quarter" idx="10"/>
          </p:nvPr>
        </p:nvSpPr>
        <p:spPr/>
        <p:txBody>
          <a:bodyPr/>
          <a:lstStyle/>
          <a:p>
            <a:fld id="{7B708B09-C490-4205-9F80-5CE5C7773DCD}" type="slidenum">
              <a:rPr lang="en-CA" smtClean="0"/>
              <a:t>13</a:t>
            </a:fld>
            <a:endParaRPr lang="en-CA"/>
          </a:p>
        </p:txBody>
      </p:sp>
    </p:spTree>
    <p:extLst>
      <p:ext uri="{BB962C8B-B14F-4D97-AF65-F5344CB8AC3E}">
        <p14:creationId xmlns:p14="http://schemas.microsoft.com/office/powerpoint/2010/main" val="1834810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CO’s Guide to Basic Public Affairs is a document created by the PAO that includes</a:t>
            </a:r>
            <a:r>
              <a:rPr lang="en-CA" baseline="0" dirty="0" smtClean="0"/>
              <a:t> guidance and best practices for corps-level public affairs. Please refer to this document first.</a:t>
            </a:r>
          </a:p>
          <a:p>
            <a:endParaRPr lang="en-CA" baseline="0" dirty="0" smtClean="0"/>
          </a:p>
          <a:p>
            <a:r>
              <a:rPr lang="en-CA" baseline="0" dirty="0" smtClean="0"/>
              <a:t>Print materials that can be personalized to any corps or squadron are available on the File Repository. </a:t>
            </a:r>
            <a:r>
              <a:rPr lang="en-CA" sz="1200" kern="1200" dirty="0" smtClean="0">
                <a:solidFill>
                  <a:schemeClr val="tx1"/>
                </a:solidFill>
                <a:effectLst/>
                <a:latin typeface="+mn-lt"/>
                <a:ea typeface="+mn-ea"/>
                <a:cs typeface="+mn-cs"/>
              </a:rPr>
              <a:t>Any person can sign in to this by creating a user account, click on the left hand side for cadets/parents/sponsors or League members:</a:t>
            </a:r>
          </a:p>
          <a:p>
            <a:r>
              <a:rPr lang="en-CA" sz="1200" kern="1200" dirty="0" smtClean="0">
                <a:solidFill>
                  <a:schemeClr val="tx1"/>
                </a:solidFill>
                <a:effectLst/>
                <a:latin typeface="+mn-lt"/>
                <a:ea typeface="+mn-ea"/>
                <a:cs typeface="+mn-cs"/>
              </a:rPr>
              <a:t> </a:t>
            </a:r>
          </a:p>
          <a:p>
            <a:r>
              <a:rPr lang="en-CA" sz="1200" u="sng" kern="1200" dirty="0" smtClean="0">
                <a:solidFill>
                  <a:schemeClr val="tx1"/>
                </a:solidFill>
                <a:effectLst/>
                <a:latin typeface="+mn-lt"/>
                <a:ea typeface="+mn-ea"/>
                <a:cs typeface="+mn-cs"/>
                <a:hlinkClick r:id="rId3"/>
              </a:rPr>
              <a:t>https://portal-portail.cadets.gc.ca</a:t>
            </a:r>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 </a:t>
            </a:r>
          </a:p>
          <a:p>
            <a:pPr lvl="0"/>
            <a:r>
              <a:rPr lang="en-CA" sz="1200" kern="1200" dirty="0" smtClean="0">
                <a:solidFill>
                  <a:schemeClr val="tx1"/>
                </a:solidFill>
                <a:effectLst/>
                <a:latin typeface="+mn-lt"/>
                <a:ea typeface="+mn-ea"/>
                <a:cs typeface="+mn-cs"/>
              </a:rPr>
              <a:t>Once you are in, click on the Public Affairs folder, and then click Print Products; these are print-ready files for brochures, bookmarks, posters and banners. This is also where you can download copies of our current videos. </a:t>
            </a:r>
          </a:p>
          <a:p>
            <a:pPr lvl="0"/>
            <a:r>
              <a:rPr lang="en-CA" sz="1200" kern="1200" dirty="0" smtClean="0">
                <a:solidFill>
                  <a:schemeClr val="tx1"/>
                </a:solidFill>
                <a:effectLst/>
                <a:latin typeface="+mn-lt"/>
                <a:ea typeface="+mn-ea"/>
                <a:cs typeface="+mn-cs"/>
              </a:rPr>
              <a:t>The current print products are branded with “I Am A Sea/Army/Air Cadet” (look and feel of PPT slideshow). These products can be personalized to each corps by opening the document and clicking on the blank space and entering local parade and contact information. </a:t>
            </a:r>
          </a:p>
          <a:p>
            <a:pPr lvl="0"/>
            <a:r>
              <a:rPr lang="en-CA" sz="1200" kern="1200" dirty="0" smtClean="0">
                <a:solidFill>
                  <a:schemeClr val="tx1"/>
                </a:solidFill>
                <a:effectLst/>
                <a:latin typeface="+mn-lt"/>
                <a:ea typeface="+mn-ea"/>
                <a:cs typeface="+mn-cs"/>
              </a:rPr>
              <a:t>Corps and squadrons are now responsible for printing their own promotional materials from these files, but they are not to generate their own posters or brochures; LSA funding can be used to pay for print materials. </a:t>
            </a:r>
          </a:p>
          <a:p>
            <a:pPr lvl="0"/>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Promotional give-away items (pens, lanyards </a:t>
            </a:r>
            <a:r>
              <a:rPr lang="en-CA" sz="1200" kern="1200" dirty="0" err="1" smtClean="0">
                <a:solidFill>
                  <a:schemeClr val="tx1"/>
                </a:solidFill>
                <a:effectLst/>
                <a:latin typeface="+mn-lt"/>
                <a:ea typeface="+mn-ea"/>
                <a:cs typeface="+mn-cs"/>
              </a:rPr>
              <a:t>etc</a:t>
            </a:r>
            <a:r>
              <a:rPr lang="en-CA" sz="1200" kern="1200" dirty="0" smtClean="0">
                <a:solidFill>
                  <a:schemeClr val="tx1"/>
                </a:solidFill>
                <a:effectLst/>
                <a:latin typeface="+mn-lt"/>
                <a:ea typeface="+mn-ea"/>
                <a:cs typeface="+mn-cs"/>
              </a:rPr>
              <a:t>) are no longer available from RCSU (Pac) and it is not expected that we will be getting a new shipment. Corps that would like to order their own promo items may work with the PAO for branding.</a:t>
            </a:r>
          </a:p>
          <a:p>
            <a:r>
              <a:rPr lang="en-CA" sz="1200" kern="1200" dirty="0" smtClean="0">
                <a:solidFill>
                  <a:schemeClr val="tx1"/>
                </a:solidFill>
                <a:effectLst/>
                <a:latin typeface="+mn-lt"/>
                <a:ea typeface="+mn-ea"/>
                <a:cs typeface="+mn-cs"/>
              </a:rPr>
              <a:t> </a:t>
            </a:r>
          </a:p>
          <a:p>
            <a:r>
              <a:rPr lang="en-CA" sz="1200" b="1" kern="1200" dirty="0" smtClean="0">
                <a:solidFill>
                  <a:schemeClr val="tx1"/>
                </a:solidFill>
                <a:effectLst/>
                <a:latin typeface="+mn-lt"/>
                <a:ea typeface="+mn-ea"/>
                <a:cs typeface="+mn-cs"/>
              </a:rPr>
              <a:t>Other PA Points</a:t>
            </a:r>
          </a:p>
          <a:p>
            <a:pPr lvl="0"/>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A reminder that 3 Cadet Correspondent Workshops will be held this year, the schedule is available on SharePoint,</a:t>
            </a:r>
            <a:r>
              <a:rPr lang="en-CA" sz="1200" kern="1200" baseline="0" dirty="0" smtClean="0">
                <a:solidFill>
                  <a:schemeClr val="tx1"/>
                </a:solidFill>
                <a:effectLst/>
                <a:latin typeface="+mn-lt"/>
                <a:ea typeface="+mn-ea"/>
                <a:cs typeface="+mn-cs"/>
              </a:rPr>
              <a:t> and that Zone UPARs are a great resource for first-line advice.</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7B708B09-C490-4205-9F80-5CE5C7773DCD}" type="slidenum">
              <a:rPr lang="en-CA" smtClean="0"/>
              <a:t>14</a:t>
            </a:fld>
            <a:endParaRPr lang="en-CA"/>
          </a:p>
        </p:txBody>
      </p:sp>
    </p:spTree>
    <p:extLst>
      <p:ext uri="{BB962C8B-B14F-4D97-AF65-F5344CB8AC3E}">
        <p14:creationId xmlns:p14="http://schemas.microsoft.com/office/powerpoint/2010/main" val="213658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Allocation to date -$1.2M</a:t>
            </a:r>
          </a:p>
          <a:p>
            <a:r>
              <a:rPr lang="en-CA" dirty="0" smtClean="0"/>
              <a:t>Predicted</a:t>
            </a:r>
            <a:r>
              <a:rPr lang="en-CA" baseline="0" dirty="0" smtClean="0"/>
              <a:t> shortage -$1.4M</a:t>
            </a:r>
          </a:p>
          <a:p>
            <a:r>
              <a:rPr lang="en-CA" baseline="0" dirty="0" smtClean="0"/>
              <a:t>This does not include the $$1.3M pay equalization to be provided by TB</a:t>
            </a:r>
          </a:p>
          <a:p>
            <a:endParaRPr lang="en-CA" baseline="0" dirty="0" smtClean="0"/>
          </a:p>
          <a:p>
            <a:r>
              <a:rPr lang="en-CA" baseline="0" dirty="0" smtClean="0"/>
              <a:t>No direct impact to delivery of local program (Task 1) </a:t>
            </a:r>
          </a:p>
          <a:p>
            <a:r>
              <a:rPr lang="en-CA" baseline="0" dirty="0" smtClean="0"/>
              <a:t>Only asking that Local Supported Training days 9 and 10 be scheduled after 1 Apr 20 so we can fund out of next year’s budget.</a:t>
            </a:r>
          </a:p>
          <a:p>
            <a:endParaRPr lang="en-CA" baseline="0" dirty="0" smtClean="0"/>
          </a:p>
          <a:p>
            <a:r>
              <a:rPr lang="en-CA" baseline="0" dirty="0" smtClean="0"/>
              <a:t>We are working with Formation in Ottawa to resolve.</a:t>
            </a:r>
            <a:endParaRPr lang="en-CA" dirty="0"/>
          </a:p>
        </p:txBody>
      </p:sp>
      <p:sp>
        <p:nvSpPr>
          <p:cNvPr id="4" name="Slide Number Placeholder 3"/>
          <p:cNvSpPr>
            <a:spLocks noGrp="1"/>
          </p:cNvSpPr>
          <p:nvPr>
            <p:ph type="sldNum" sz="quarter" idx="10"/>
          </p:nvPr>
        </p:nvSpPr>
        <p:spPr/>
        <p:txBody>
          <a:bodyPr/>
          <a:lstStyle/>
          <a:p>
            <a:fld id="{7B708B09-C490-4205-9F80-5CE5C7773DCD}" type="slidenum">
              <a:rPr lang="en-CA" smtClean="0"/>
              <a:t>15</a:t>
            </a:fld>
            <a:endParaRPr lang="en-CA"/>
          </a:p>
        </p:txBody>
      </p:sp>
    </p:spTree>
    <p:extLst>
      <p:ext uri="{BB962C8B-B14F-4D97-AF65-F5344CB8AC3E}">
        <p14:creationId xmlns:p14="http://schemas.microsoft.com/office/powerpoint/2010/main" val="1096183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online package includes a spreadsheet showing the allocation and current balance for</a:t>
            </a:r>
            <a:r>
              <a:rPr lang="en-CA" baseline="0" dirty="0" smtClean="0"/>
              <a:t> each corps/squadron.</a:t>
            </a:r>
          </a:p>
          <a:p>
            <a:endParaRPr lang="en-CA" baseline="0" dirty="0" smtClean="0"/>
          </a:p>
          <a:p>
            <a:r>
              <a:rPr lang="en-CA" baseline="0" dirty="0" smtClean="0"/>
              <a:t>We understand that your </a:t>
            </a:r>
            <a:r>
              <a:rPr lang="en-CA" baseline="0" dirty="0" err="1" smtClean="0"/>
              <a:t>Trg</a:t>
            </a:r>
            <a:r>
              <a:rPr lang="en-CA" baseline="0" dirty="0" smtClean="0"/>
              <a:t> year is Sep to Jun but our FY is Apr to Mar.</a:t>
            </a:r>
          </a:p>
          <a:p>
            <a:endParaRPr lang="en-CA" baseline="0" dirty="0" smtClean="0"/>
          </a:p>
          <a:p>
            <a:r>
              <a:rPr lang="en-CA" baseline="0" dirty="0" smtClean="0"/>
              <a:t>We need your receipts early to ensure that they get covered.  </a:t>
            </a:r>
            <a:endParaRPr lang="en-CA" baseline="0" dirty="0" smtClean="0"/>
          </a:p>
          <a:p>
            <a:endParaRPr lang="en-CA" baseline="0" dirty="0" smtClean="0"/>
          </a:p>
          <a:p>
            <a:r>
              <a:rPr lang="en-CA" baseline="0" dirty="0" smtClean="0"/>
              <a:t>Last year, ending 31 Mar 19, we </a:t>
            </a:r>
            <a:r>
              <a:rPr lang="en-CA" baseline="0" dirty="0" smtClean="0"/>
              <a:t>still had 23% of the Army LSA unspent ($27,000)</a:t>
            </a:r>
            <a:endParaRPr lang="en-CA" baseline="0" dirty="0" smtClean="0"/>
          </a:p>
          <a:p>
            <a:endParaRPr lang="en-CA" baseline="0" dirty="0" smtClean="0"/>
          </a:p>
          <a:p>
            <a:r>
              <a:rPr lang="en-CA" baseline="0" dirty="0" smtClean="0"/>
              <a:t>This </a:t>
            </a:r>
            <a:r>
              <a:rPr lang="en-CA" baseline="0" dirty="0" smtClean="0"/>
              <a:t>year, which commenced 1 Apr 19, we have received receipts for only </a:t>
            </a:r>
            <a:r>
              <a:rPr lang="en-CA" baseline="0" dirty="0" smtClean="0"/>
              <a:t>7% </a:t>
            </a:r>
            <a:r>
              <a:rPr lang="en-CA" baseline="0" dirty="0" smtClean="0"/>
              <a:t>of the allocated Corps funds of </a:t>
            </a:r>
            <a:r>
              <a:rPr lang="en-CA" baseline="0" dirty="0" smtClean="0"/>
              <a:t>$107,000.  </a:t>
            </a:r>
            <a:endParaRPr lang="en-CA" baseline="0" dirty="0" smtClean="0"/>
          </a:p>
          <a:p>
            <a:endParaRPr lang="en-CA" baseline="0" dirty="0" smtClean="0"/>
          </a:p>
          <a:p>
            <a:r>
              <a:rPr lang="en-CA" baseline="0" dirty="0" smtClean="0"/>
              <a:t>Handouts </a:t>
            </a:r>
            <a:r>
              <a:rPr lang="en-CA" baseline="0" dirty="0" smtClean="0"/>
              <a:t>are available for all Corps as to where you stand as of today.</a:t>
            </a:r>
          </a:p>
          <a:p>
            <a:endParaRPr lang="en-CA" baseline="0" dirty="0" smtClean="0"/>
          </a:p>
        </p:txBody>
      </p:sp>
      <p:sp>
        <p:nvSpPr>
          <p:cNvPr id="4" name="Slide Number Placeholder 3"/>
          <p:cNvSpPr>
            <a:spLocks noGrp="1"/>
          </p:cNvSpPr>
          <p:nvPr>
            <p:ph type="sldNum" sz="quarter" idx="10"/>
          </p:nvPr>
        </p:nvSpPr>
        <p:spPr/>
        <p:txBody>
          <a:bodyPr/>
          <a:lstStyle/>
          <a:p>
            <a:fld id="{7B708B09-C490-4205-9F80-5CE5C7773DCD}" type="slidenum">
              <a:rPr lang="en-CA" smtClean="0"/>
              <a:t>16</a:t>
            </a:fld>
            <a:endParaRPr lang="en-CA"/>
          </a:p>
        </p:txBody>
      </p:sp>
    </p:spTree>
    <p:extLst>
      <p:ext uri="{BB962C8B-B14F-4D97-AF65-F5344CB8AC3E}">
        <p14:creationId xmlns:p14="http://schemas.microsoft.com/office/powerpoint/2010/main" val="4294506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Please</a:t>
            </a:r>
            <a:r>
              <a:rPr lang="en-CA" baseline="0" dirty="0" smtClean="0"/>
              <a:t> submit LSA Invoices by 31 Dec 2019 and do not wait until March 2020 to submit.</a:t>
            </a:r>
            <a:endParaRPr lang="en-CA" dirty="0"/>
          </a:p>
        </p:txBody>
      </p:sp>
      <p:sp>
        <p:nvSpPr>
          <p:cNvPr id="4" name="Slide Number Placeholder 3"/>
          <p:cNvSpPr>
            <a:spLocks noGrp="1"/>
          </p:cNvSpPr>
          <p:nvPr>
            <p:ph type="sldNum" sz="quarter" idx="10"/>
          </p:nvPr>
        </p:nvSpPr>
        <p:spPr/>
        <p:txBody>
          <a:bodyPr/>
          <a:lstStyle/>
          <a:p>
            <a:pPr>
              <a:defRPr/>
            </a:pPr>
            <a:fld id="{B8E66C9D-81EF-4385-9918-E02AD01AE675}" type="slidenum">
              <a:rPr lang="en-CA" altLang="en-US" smtClean="0"/>
              <a:pPr>
                <a:defRPr/>
              </a:pPr>
              <a:t>17</a:t>
            </a:fld>
            <a:endParaRPr lang="en-CA" altLang="en-US" dirty="0"/>
          </a:p>
        </p:txBody>
      </p:sp>
    </p:spTree>
    <p:extLst>
      <p:ext uri="{BB962C8B-B14F-4D97-AF65-F5344CB8AC3E}">
        <p14:creationId xmlns:p14="http://schemas.microsoft.com/office/powerpoint/2010/main" val="12791407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ltLang="en-US" dirty="0" smtClean="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7B708B09-C490-4205-9F80-5CE5C7773DCD}" type="slidenum">
              <a:rPr lang="en-CA" smtClean="0"/>
              <a:t>18</a:t>
            </a:fld>
            <a:endParaRPr lang="en-CA"/>
          </a:p>
        </p:txBody>
      </p:sp>
    </p:spTree>
    <p:extLst>
      <p:ext uri="{BB962C8B-B14F-4D97-AF65-F5344CB8AC3E}">
        <p14:creationId xmlns:p14="http://schemas.microsoft.com/office/powerpoint/2010/main" val="1829394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708B09-C490-4205-9F80-5CE5C7773DCD}" type="slidenum">
              <a:rPr lang="en-CA" smtClean="0"/>
              <a:t>19</a:t>
            </a:fld>
            <a:endParaRPr lang="en-CA"/>
          </a:p>
        </p:txBody>
      </p:sp>
    </p:spTree>
    <p:extLst>
      <p:ext uri="{BB962C8B-B14F-4D97-AF65-F5344CB8AC3E}">
        <p14:creationId xmlns:p14="http://schemas.microsoft.com/office/powerpoint/2010/main" val="2309693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B763FB3-0B1E-4C1C-9734-BC2FD00C0BB4}" type="slidenum">
              <a:rPr lang="en-CA" smtClean="0"/>
              <a:t>2</a:t>
            </a:fld>
            <a:endParaRPr lang="en-CA"/>
          </a:p>
        </p:txBody>
      </p:sp>
    </p:spTree>
    <p:extLst>
      <p:ext uri="{BB962C8B-B14F-4D97-AF65-F5344CB8AC3E}">
        <p14:creationId xmlns:p14="http://schemas.microsoft.com/office/powerpoint/2010/main" val="8032876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708B09-C490-4205-9F80-5CE5C7773DCD}" type="slidenum">
              <a:rPr lang="en-CA" smtClean="0"/>
              <a:t>20</a:t>
            </a:fld>
            <a:endParaRPr lang="en-CA"/>
          </a:p>
        </p:txBody>
      </p:sp>
    </p:spTree>
    <p:extLst>
      <p:ext uri="{BB962C8B-B14F-4D97-AF65-F5344CB8AC3E}">
        <p14:creationId xmlns:p14="http://schemas.microsoft.com/office/powerpoint/2010/main" val="638861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An average month</a:t>
            </a:r>
            <a:r>
              <a:rPr lang="en-CA" baseline="0" dirty="0" smtClean="0"/>
              <a:t> also sees the Cadet program appear in BC media between 15-45 times, which means that someone is talking about the Cadet Program in the media on average every day of the year.</a:t>
            </a:r>
            <a:endParaRPr lang="en-CA" dirty="0"/>
          </a:p>
        </p:txBody>
      </p:sp>
      <p:sp>
        <p:nvSpPr>
          <p:cNvPr id="4" name="Slide Number Placeholder 3"/>
          <p:cNvSpPr>
            <a:spLocks noGrp="1"/>
          </p:cNvSpPr>
          <p:nvPr>
            <p:ph type="sldNum" sz="quarter" idx="10"/>
          </p:nvPr>
        </p:nvSpPr>
        <p:spPr/>
        <p:txBody>
          <a:bodyPr/>
          <a:lstStyle/>
          <a:p>
            <a:fld id="{7B708B09-C490-4205-9F80-5CE5C7773DCD}" type="slidenum">
              <a:rPr lang="en-CA" smtClean="0"/>
              <a:t>3</a:t>
            </a:fld>
            <a:endParaRPr lang="en-CA"/>
          </a:p>
        </p:txBody>
      </p:sp>
    </p:spTree>
    <p:extLst>
      <p:ext uri="{BB962C8B-B14F-4D97-AF65-F5344CB8AC3E}">
        <p14:creationId xmlns:p14="http://schemas.microsoft.com/office/powerpoint/2010/main" val="1089563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dirty="0" smtClean="0">
                <a:latin typeface="Arial" panose="020B0604020202020204" pitchFamily="34" charset="0"/>
              </a:rPr>
              <a:t>Maj Clarke back from parental</a:t>
            </a:r>
            <a:r>
              <a:rPr lang="en-CA" altLang="en-US" baseline="0" dirty="0" smtClean="0">
                <a:latin typeface="Arial" panose="020B0604020202020204" pitchFamily="34" charset="0"/>
              </a:rPr>
              <a:t> leave</a:t>
            </a:r>
          </a:p>
          <a:p>
            <a:r>
              <a:rPr lang="en-CA" altLang="en-US" dirty="0" smtClean="0">
                <a:latin typeface="Arial" panose="020B0604020202020204" pitchFamily="34" charset="0"/>
              </a:rPr>
              <a:t>Maj Bissell in Victoria</a:t>
            </a:r>
            <a:r>
              <a:rPr lang="en-CA" altLang="en-US" baseline="0" dirty="0" smtClean="0">
                <a:latin typeface="Arial" panose="020B0604020202020204" pitchFamily="34" charset="0"/>
              </a:rPr>
              <a:t> on 15 Oct (currently covering both OIC Interior and OIC Regional Training)</a:t>
            </a:r>
          </a:p>
          <a:p>
            <a:r>
              <a:rPr lang="en-CA" altLang="en-US" baseline="0" dirty="0" smtClean="0">
                <a:latin typeface="Arial" panose="020B0604020202020204" pitchFamily="34" charset="0"/>
              </a:rPr>
              <a:t>Maj Novak begins Class B on 1 Nov</a:t>
            </a:r>
            <a:endParaRPr lang="en-CA" altLang="en-US" dirty="0" smtClean="0">
              <a:latin typeface="Arial" panose="020B0604020202020204" pitchFamily="34" charset="0"/>
            </a:endParaRPr>
          </a:p>
          <a:p>
            <a:r>
              <a:rPr lang="en-CA" altLang="en-US" dirty="0" smtClean="0">
                <a:latin typeface="Arial" panose="020B0604020202020204" pitchFamily="34" charset="0"/>
              </a:rPr>
              <a:t>Capt Adams returns on 7 Oct, Capt King’s last day 15 Oct.</a:t>
            </a:r>
          </a:p>
          <a:p>
            <a:endParaRPr lang="en-CA" altLang="en-US" dirty="0" smtClean="0">
              <a:latin typeface="Arial" panose="020B0604020202020204" pitchFamily="34" charset="0"/>
            </a:endParaRPr>
          </a:p>
        </p:txBody>
      </p:sp>
      <p:sp>
        <p:nvSpPr>
          <p:cNvPr id="71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154">
              <a:defRPr sz="2000">
                <a:solidFill>
                  <a:schemeClr val="tx1"/>
                </a:solidFill>
                <a:latin typeface="Arial" panose="020B0604020202020204" pitchFamily="34" charset="0"/>
                <a:ea typeface="ヒラギノ角ゴ Pro W3" pitchFamily="32" charset="-128"/>
              </a:defRPr>
            </a:lvl1pPr>
            <a:lvl2pPr marL="751345" indent="-288979" defTabSz="931154">
              <a:defRPr sz="2000">
                <a:solidFill>
                  <a:schemeClr val="tx1"/>
                </a:solidFill>
                <a:latin typeface="Arial" panose="020B0604020202020204" pitchFamily="34" charset="0"/>
                <a:ea typeface="ヒラギノ角ゴ Pro W3" pitchFamily="32" charset="-128"/>
              </a:defRPr>
            </a:lvl2pPr>
            <a:lvl3pPr marL="1155916" indent="-231183" defTabSz="931154">
              <a:defRPr sz="2000">
                <a:solidFill>
                  <a:schemeClr val="tx1"/>
                </a:solidFill>
                <a:latin typeface="Arial" panose="020B0604020202020204" pitchFamily="34" charset="0"/>
                <a:ea typeface="ヒラギノ角ゴ Pro W3" pitchFamily="32" charset="-128"/>
              </a:defRPr>
            </a:lvl3pPr>
            <a:lvl4pPr marL="1618282" indent="-231183" defTabSz="931154">
              <a:defRPr sz="2000">
                <a:solidFill>
                  <a:schemeClr val="tx1"/>
                </a:solidFill>
                <a:latin typeface="Arial" panose="020B0604020202020204" pitchFamily="34" charset="0"/>
                <a:ea typeface="ヒラギノ角ゴ Pro W3" pitchFamily="32" charset="-128"/>
              </a:defRPr>
            </a:lvl4pPr>
            <a:lvl5pPr marL="2080649" indent="-231183" defTabSz="931154">
              <a:defRPr sz="2000">
                <a:solidFill>
                  <a:schemeClr val="tx1"/>
                </a:solidFill>
                <a:latin typeface="Arial" panose="020B0604020202020204" pitchFamily="34" charset="0"/>
                <a:ea typeface="ヒラギノ角ゴ Pro W3" pitchFamily="32" charset="-128"/>
              </a:defRPr>
            </a:lvl5pPr>
            <a:lvl6pPr marL="2543015" indent="-231183" defTabSz="931154" eaLnBrk="0" fontAlgn="base" hangingPunct="0">
              <a:spcBef>
                <a:spcPct val="0"/>
              </a:spcBef>
              <a:spcAft>
                <a:spcPct val="0"/>
              </a:spcAft>
              <a:defRPr sz="2000">
                <a:solidFill>
                  <a:schemeClr val="tx1"/>
                </a:solidFill>
                <a:latin typeface="Arial" panose="020B0604020202020204" pitchFamily="34" charset="0"/>
                <a:ea typeface="ヒラギノ角ゴ Pro W3" pitchFamily="32" charset="-128"/>
              </a:defRPr>
            </a:lvl6pPr>
            <a:lvl7pPr marL="3005381" indent="-231183" defTabSz="931154" eaLnBrk="0" fontAlgn="base" hangingPunct="0">
              <a:spcBef>
                <a:spcPct val="0"/>
              </a:spcBef>
              <a:spcAft>
                <a:spcPct val="0"/>
              </a:spcAft>
              <a:defRPr sz="2000">
                <a:solidFill>
                  <a:schemeClr val="tx1"/>
                </a:solidFill>
                <a:latin typeface="Arial" panose="020B0604020202020204" pitchFamily="34" charset="0"/>
                <a:ea typeface="ヒラギノ角ゴ Pro W3" pitchFamily="32" charset="-128"/>
              </a:defRPr>
            </a:lvl7pPr>
            <a:lvl8pPr marL="3467748" indent="-231183" defTabSz="931154" eaLnBrk="0" fontAlgn="base" hangingPunct="0">
              <a:spcBef>
                <a:spcPct val="0"/>
              </a:spcBef>
              <a:spcAft>
                <a:spcPct val="0"/>
              </a:spcAft>
              <a:defRPr sz="2000">
                <a:solidFill>
                  <a:schemeClr val="tx1"/>
                </a:solidFill>
                <a:latin typeface="Arial" panose="020B0604020202020204" pitchFamily="34" charset="0"/>
                <a:ea typeface="ヒラギノ角ゴ Pro W3" pitchFamily="32" charset="-128"/>
              </a:defRPr>
            </a:lvl8pPr>
            <a:lvl9pPr marL="3930114" indent="-231183" defTabSz="931154" eaLnBrk="0" fontAlgn="base" hangingPunct="0">
              <a:spcBef>
                <a:spcPct val="0"/>
              </a:spcBef>
              <a:spcAft>
                <a:spcPct val="0"/>
              </a:spcAft>
              <a:defRPr sz="2000">
                <a:solidFill>
                  <a:schemeClr val="tx1"/>
                </a:solidFill>
                <a:latin typeface="Arial" panose="020B0604020202020204" pitchFamily="34" charset="0"/>
                <a:ea typeface="ヒラギノ角ゴ Pro W3" pitchFamily="32" charset="-128"/>
              </a:defRPr>
            </a:lvl9pPr>
          </a:lstStyle>
          <a:p>
            <a:fld id="{7448BA3D-3607-4BF5-976A-D3E1FC3BAD7A}" type="slidenum">
              <a:rPr lang="en-CA" altLang="en-US" sz="1200"/>
              <a:pPr/>
              <a:t>4</a:t>
            </a:fld>
            <a:endParaRPr lang="en-CA" altLang="en-US" sz="1200" dirty="0"/>
          </a:p>
        </p:txBody>
      </p:sp>
    </p:spTree>
    <p:extLst>
      <p:ext uri="{BB962C8B-B14F-4D97-AF65-F5344CB8AC3E}">
        <p14:creationId xmlns:p14="http://schemas.microsoft.com/office/powerpoint/2010/main" val="1220039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dirty="0" smtClean="0">
                <a:latin typeface="Arial" panose="020B0604020202020204" pitchFamily="34" charset="0"/>
              </a:rPr>
              <a:t>49 Army Cadet Corps</a:t>
            </a:r>
            <a:r>
              <a:rPr lang="en-CA" altLang="en-US" baseline="0" dirty="0" smtClean="0">
                <a:latin typeface="Arial" panose="020B0604020202020204" pitchFamily="34" charset="0"/>
              </a:rPr>
              <a:t> from Victoria to Fort St John</a:t>
            </a:r>
            <a:endParaRPr lang="en-CA" altLang="en-US" dirty="0" smtClean="0">
              <a:latin typeface="Arial" panose="020B0604020202020204" pitchFamily="34" charset="0"/>
            </a:endParaRPr>
          </a:p>
          <a:p>
            <a:endParaRPr lang="en-CA" altLang="en-US" dirty="0" smtClean="0">
              <a:latin typeface="Arial" panose="020B0604020202020204" pitchFamily="34" charset="0"/>
            </a:endParaRPr>
          </a:p>
          <a:p>
            <a:r>
              <a:rPr lang="en-CA" altLang="en-US" dirty="0" smtClean="0">
                <a:latin typeface="Arial" panose="020B0604020202020204" pitchFamily="34" charset="0"/>
              </a:rPr>
              <a:t>Disbanded:</a:t>
            </a:r>
            <a:r>
              <a:rPr lang="en-CA" altLang="en-US" baseline="0" dirty="0" smtClean="0">
                <a:latin typeface="Arial" panose="020B0604020202020204" pitchFamily="34" charset="0"/>
              </a:rPr>
              <a:t>  </a:t>
            </a:r>
            <a:r>
              <a:rPr lang="en-CA" altLang="en-US" baseline="0" dirty="0" smtClean="0">
                <a:latin typeface="+mn-lt"/>
              </a:rPr>
              <a:t>2308 RCACC </a:t>
            </a:r>
            <a:r>
              <a:rPr lang="en-CA" dirty="0" smtClean="0"/>
              <a:t>in Port</a:t>
            </a:r>
            <a:r>
              <a:rPr lang="en-CA" baseline="0" dirty="0" smtClean="0"/>
              <a:t> Alberni</a:t>
            </a:r>
            <a:endParaRPr lang="en-CA" dirty="0"/>
          </a:p>
          <a:p>
            <a:endParaRPr lang="en-CA" altLang="en-US" dirty="0"/>
          </a:p>
          <a:p>
            <a:r>
              <a:rPr lang="en-CA" altLang="en-US" dirty="0" smtClean="0">
                <a:solidFill>
                  <a:srgbClr val="FF0000"/>
                </a:solidFill>
              </a:rPr>
              <a:t>Army </a:t>
            </a:r>
            <a:r>
              <a:rPr lang="en-CA" altLang="en-US" dirty="0">
                <a:solidFill>
                  <a:srgbClr val="FF0000"/>
                </a:solidFill>
              </a:rPr>
              <a:t>Cadet Populations</a:t>
            </a:r>
            <a:r>
              <a:rPr lang="en-CA" altLang="en-US" dirty="0" smtClean="0">
                <a:solidFill>
                  <a:srgbClr val="FF0000"/>
                </a:solidFill>
              </a:rPr>
              <a:t>:</a:t>
            </a:r>
          </a:p>
          <a:p>
            <a:endParaRPr lang="en-CA" altLang="en-US" dirty="0">
              <a:solidFill>
                <a:srgbClr val="FF0000"/>
              </a:solidFill>
            </a:endParaRPr>
          </a:p>
          <a:p>
            <a:r>
              <a:rPr lang="en-CA" altLang="en-US" dirty="0">
                <a:solidFill>
                  <a:srgbClr val="FF0000"/>
                </a:solidFill>
              </a:rPr>
              <a:t>16/17: </a:t>
            </a:r>
            <a:r>
              <a:rPr lang="en-CA" altLang="en-US" dirty="0" smtClean="0">
                <a:solidFill>
                  <a:srgbClr val="FF0000"/>
                </a:solidFill>
              </a:rPr>
              <a:t>1984</a:t>
            </a:r>
            <a:endParaRPr lang="en-CA" altLang="en-US" dirty="0">
              <a:solidFill>
                <a:srgbClr val="FF0000"/>
              </a:solidFill>
            </a:endParaRPr>
          </a:p>
          <a:p>
            <a:r>
              <a:rPr lang="en-CA" altLang="en-US" dirty="0">
                <a:solidFill>
                  <a:srgbClr val="FF0000"/>
                </a:solidFill>
              </a:rPr>
              <a:t>17/18: </a:t>
            </a:r>
            <a:r>
              <a:rPr lang="en-CA" altLang="en-US" dirty="0" smtClean="0">
                <a:solidFill>
                  <a:srgbClr val="FF0000"/>
                </a:solidFill>
              </a:rPr>
              <a:t>1962</a:t>
            </a:r>
            <a:endParaRPr lang="en-CA" altLang="en-US" dirty="0">
              <a:solidFill>
                <a:srgbClr val="FF0000"/>
              </a:solidFill>
            </a:endParaRPr>
          </a:p>
          <a:p>
            <a:r>
              <a:rPr lang="en-CA" altLang="en-US" dirty="0">
                <a:solidFill>
                  <a:srgbClr val="FF0000"/>
                </a:solidFill>
              </a:rPr>
              <a:t>18/19: </a:t>
            </a:r>
            <a:r>
              <a:rPr lang="en-CA" altLang="en-US" dirty="0" smtClean="0">
                <a:solidFill>
                  <a:srgbClr val="FF0000"/>
                </a:solidFill>
              </a:rPr>
              <a:t>1872</a:t>
            </a:r>
            <a:endParaRPr lang="en-CA" altLang="en-US" dirty="0" smtClean="0">
              <a:solidFill>
                <a:srgbClr val="FF0000"/>
              </a:solidFill>
              <a:latin typeface="Arial" panose="020B0604020202020204" pitchFamily="34" charset="0"/>
            </a:endParaRPr>
          </a:p>
        </p:txBody>
      </p:sp>
      <p:sp>
        <p:nvSpPr>
          <p:cNvPr id="71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154">
              <a:defRPr sz="2000">
                <a:solidFill>
                  <a:schemeClr val="tx1"/>
                </a:solidFill>
                <a:latin typeface="Arial" panose="020B0604020202020204" pitchFamily="34" charset="0"/>
                <a:ea typeface="ヒラギノ角ゴ Pro W3" pitchFamily="32" charset="-128"/>
              </a:defRPr>
            </a:lvl1pPr>
            <a:lvl2pPr marL="751345" indent="-288979" defTabSz="931154">
              <a:defRPr sz="2000">
                <a:solidFill>
                  <a:schemeClr val="tx1"/>
                </a:solidFill>
                <a:latin typeface="Arial" panose="020B0604020202020204" pitchFamily="34" charset="0"/>
                <a:ea typeface="ヒラギノ角ゴ Pro W3" pitchFamily="32" charset="-128"/>
              </a:defRPr>
            </a:lvl2pPr>
            <a:lvl3pPr marL="1155916" indent="-231183" defTabSz="931154">
              <a:defRPr sz="2000">
                <a:solidFill>
                  <a:schemeClr val="tx1"/>
                </a:solidFill>
                <a:latin typeface="Arial" panose="020B0604020202020204" pitchFamily="34" charset="0"/>
                <a:ea typeface="ヒラギノ角ゴ Pro W3" pitchFamily="32" charset="-128"/>
              </a:defRPr>
            </a:lvl3pPr>
            <a:lvl4pPr marL="1618282" indent="-231183" defTabSz="931154">
              <a:defRPr sz="2000">
                <a:solidFill>
                  <a:schemeClr val="tx1"/>
                </a:solidFill>
                <a:latin typeface="Arial" panose="020B0604020202020204" pitchFamily="34" charset="0"/>
                <a:ea typeface="ヒラギノ角ゴ Pro W3" pitchFamily="32" charset="-128"/>
              </a:defRPr>
            </a:lvl4pPr>
            <a:lvl5pPr marL="2080649" indent="-231183" defTabSz="931154">
              <a:defRPr sz="2000">
                <a:solidFill>
                  <a:schemeClr val="tx1"/>
                </a:solidFill>
                <a:latin typeface="Arial" panose="020B0604020202020204" pitchFamily="34" charset="0"/>
                <a:ea typeface="ヒラギノ角ゴ Pro W3" pitchFamily="32" charset="-128"/>
              </a:defRPr>
            </a:lvl5pPr>
            <a:lvl6pPr marL="2543015" indent="-231183" defTabSz="931154" eaLnBrk="0" fontAlgn="base" hangingPunct="0">
              <a:spcBef>
                <a:spcPct val="0"/>
              </a:spcBef>
              <a:spcAft>
                <a:spcPct val="0"/>
              </a:spcAft>
              <a:defRPr sz="2000">
                <a:solidFill>
                  <a:schemeClr val="tx1"/>
                </a:solidFill>
                <a:latin typeface="Arial" panose="020B0604020202020204" pitchFamily="34" charset="0"/>
                <a:ea typeface="ヒラギノ角ゴ Pro W3" pitchFamily="32" charset="-128"/>
              </a:defRPr>
            </a:lvl6pPr>
            <a:lvl7pPr marL="3005381" indent="-231183" defTabSz="931154" eaLnBrk="0" fontAlgn="base" hangingPunct="0">
              <a:spcBef>
                <a:spcPct val="0"/>
              </a:spcBef>
              <a:spcAft>
                <a:spcPct val="0"/>
              </a:spcAft>
              <a:defRPr sz="2000">
                <a:solidFill>
                  <a:schemeClr val="tx1"/>
                </a:solidFill>
                <a:latin typeface="Arial" panose="020B0604020202020204" pitchFamily="34" charset="0"/>
                <a:ea typeface="ヒラギノ角ゴ Pro W3" pitchFamily="32" charset="-128"/>
              </a:defRPr>
            </a:lvl7pPr>
            <a:lvl8pPr marL="3467748" indent="-231183" defTabSz="931154" eaLnBrk="0" fontAlgn="base" hangingPunct="0">
              <a:spcBef>
                <a:spcPct val="0"/>
              </a:spcBef>
              <a:spcAft>
                <a:spcPct val="0"/>
              </a:spcAft>
              <a:defRPr sz="2000">
                <a:solidFill>
                  <a:schemeClr val="tx1"/>
                </a:solidFill>
                <a:latin typeface="Arial" panose="020B0604020202020204" pitchFamily="34" charset="0"/>
                <a:ea typeface="ヒラギノ角ゴ Pro W3" pitchFamily="32" charset="-128"/>
              </a:defRPr>
            </a:lvl8pPr>
            <a:lvl9pPr marL="3930114" indent="-231183" defTabSz="931154" eaLnBrk="0" fontAlgn="base" hangingPunct="0">
              <a:spcBef>
                <a:spcPct val="0"/>
              </a:spcBef>
              <a:spcAft>
                <a:spcPct val="0"/>
              </a:spcAft>
              <a:defRPr sz="2000">
                <a:solidFill>
                  <a:schemeClr val="tx1"/>
                </a:solidFill>
                <a:latin typeface="Arial" panose="020B0604020202020204" pitchFamily="34" charset="0"/>
                <a:ea typeface="ヒラギノ角ゴ Pro W3" pitchFamily="32" charset="-128"/>
              </a:defRPr>
            </a:lvl9pPr>
          </a:lstStyle>
          <a:p>
            <a:fld id="{7448BA3D-3607-4BF5-976A-D3E1FC3BAD7A}" type="slidenum">
              <a:rPr lang="en-CA" altLang="en-US" sz="1200"/>
              <a:pPr/>
              <a:t>5</a:t>
            </a:fld>
            <a:endParaRPr lang="en-CA" altLang="en-US" sz="1200" dirty="0"/>
          </a:p>
        </p:txBody>
      </p:sp>
    </p:spTree>
    <p:extLst>
      <p:ext uri="{BB962C8B-B14F-4D97-AF65-F5344CB8AC3E}">
        <p14:creationId xmlns:p14="http://schemas.microsoft.com/office/powerpoint/2010/main" val="1442195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Maple Resolve</a:t>
            </a:r>
          </a:p>
          <a:p>
            <a:endParaRPr lang="en-CA" baseline="0" dirty="0" smtClean="0"/>
          </a:p>
          <a:p>
            <a:r>
              <a:rPr lang="en-CA" baseline="0" dirty="0" smtClean="0"/>
              <a:t>– CA level exercise at CFB Wainwright in May every year</a:t>
            </a:r>
          </a:p>
          <a:p>
            <a:r>
              <a:rPr lang="en-CA" baseline="0" dirty="0" smtClean="0"/>
              <a:t>– Cadet participation is five days (during the school week) living out in the field with the CA experiencing a large scale exercise. </a:t>
            </a:r>
          </a:p>
          <a:p>
            <a:r>
              <a:rPr lang="en-CA" baseline="0" dirty="0" smtClean="0"/>
              <a:t>– 2 cadets from Pacific – 16 Nationally.</a:t>
            </a:r>
            <a:endParaRPr lang="en-CA" dirty="0" smtClean="0"/>
          </a:p>
          <a:p>
            <a:endParaRPr lang="en-CA" dirty="0" smtClean="0"/>
          </a:p>
          <a:p>
            <a:r>
              <a:rPr lang="en-CA" dirty="0" smtClean="0"/>
              <a:t>CAF</a:t>
            </a:r>
            <a:r>
              <a:rPr lang="en-CA" baseline="0" dirty="0" smtClean="0"/>
              <a:t> Familiarization </a:t>
            </a:r>
          </a:p>
          <a:p>
            <a:endParaRPr lang="en-CA" dirty="0" smtClean="0"/>
          </a:p>
          <a:p>
            <a:r>
              <a:rPr lang="en-CA" baseline="0" dirty="0" smtClean="0"/>
              <a:t>– New position – </a:t>
            </a:r>
            <a:r>
              <a:rPr lang="en-CA" sz="1200" kern="1200" dirty="0" smtClean="0">
                <a:solidFill>
                  <a:schemeClr val="tx1"/>
                </a:solidFill>
                <a:effectLst/>
                <a:latin typeface="Arial" charset="0"/>
                <a:ea typeface="+mn-ea"/>
                <a:cs typeface="+mn-cs"/>
              </a:rPr>
              <a:t>J5 Plans NCM (CAF </a:t>
            </a:r>
            <a:r>
              <a:rPr lang="en-CA" sz="1200" kern="1200" dirty="0" err="1" smtClean="0">
                <a:solidFill>
                  <a:schemeClr val="tx1"/>
                </a:solidFill>
                <a:effectLst/>
                <a:latin typeface="Arial" charset="0"/>
                <a:ea typeface="+mn-ea"/>
                <a:cs typeface="+mn-cs"/>
              </a:rPr>
              <a:t>Famil</a:t>
            </a:r>
            <a:r>
              <a:rPr lang="en-CA" sz="1200" kern="1200" dirty="0" smtClean="0">
                <a:solidFill>
                  <a:schemeClr val="tx1"/>
                </a:solidFill>
                <a:effectLst/>
                <a:latin typeface="Arial" charset="0"/>
                <a:ea typeface="+mn-ea"/>
                <a:cs typeface="+mn-cs"/>
              </a:rPr>
              <a:t>) - </a:t>
            </a:r>
            <a:r>
              <a:rPr lang="en-CA" baseline="0" dirty="0" smtClean="0"/>
              <a:t>MWO Rick Barker (PPCLI) posted in July 2018, previously the ACICO (now AEA’s) organized these activities.</a:t>
            </a:r>
          </a:p>
          <a:p>
            <a:r>
              <a:rPr lang="en-CA" baseline="0" dirty="0" smtClean="0"/>
              <a:t>– MWO Barker has met and briefed all the Ops O/Ops WO at 39 </a:t>
            </a:r>
            <a:r>
              <a:rPr lang="en-CA" baseline="0" dirty="0" err="1" smtClean="0"/>
              <a:t>Bde</a:t>
            </a:r>
            <a:r>
              <a:rPr lang="en-CA" baseline="0" dirty="0" smtClean="0"/>
              <a:t> on their roll and that RCSU (P) has funding to support these activities.</a:t>
            </a:r>
          </a:p>
          <a:p>
            <a:pPr marL="0" indent="0">
              <a:buFontTx/>
              <a:buNone/>
            </a:pPr>
            <a:r>
              <a:rPr lang="en-CA" baseline="0" dirty="0" smtClean="0"/>
              <a:t>- Activities can be a single day or a weekend FTX depending on the scope of training and the age of cadets participating. </a:t>
            </a:r>
          </a:p>
          <a:p>
            <a:pPr marL="0" indent="0">
              <a:buFontTx/>
              <a:buNone/>
            </a:pPr>
            <a:r>
              <a:rPr lang="en-CA" baseline="0" dirty="0" smtClean="0"/>
              <a:t>- Types of activities could be: C7 shoot, regimental history, SAT simulator, vehicle and weapon demonstration, bridge and demolition observation, FTX participation. </a:t>
            </a:r>
          </a:p>
          <a:p>
            <a:pPr marL="171450" indent="-171450">
              <a:buFontTx/>
              <a:buChar char="-"/>
            </a:pPr>
            <a:endParaRPr lang="en-CA" baseline="0" dirty="0" smtClean="0"/>
          </a:p>
          <a:p>
            <a:r>
              <a:rPr lang="en-CA" baseline="0" dirty="0" smtClean="0"/>
              <a:t>Pre-Para</a:t>
            </a:r>
          </a:p>
          <a:p>
            <a:endParaRPr lang="en-CA" baseline="0" dirty="0" smtClean="0"/>
          </a:p>
          <a:p>
            <a:r>
              <a:rPr lang="en-CA" baseline="0" dirty="0" smtClean="0"/>
              <a:t>– Will be conducted on 13-17 Feb 2020 – at PRTC in Chilliwack</a:t>
            </a:r>
          </a:p>
          <a:p>
            <a:r>
              <a:rPr lang="en-CA" baseline="0" dirty="0" smtClean="0"/>
              <a:t>– 12 to 16 cadets will be invited to attend training, application are due by 6 Dec 19 in Fortress and selections will be made by 16 Dec 19 </a:t>
            </a:r>
          </a:p>
          <a:p>
            <a:pPr marL="171450" indent="-171450">
              <a:buFontTx/>
              <a:buChar char="-"/>
            </a:pPr>
            <a:r>
              <a:rPr lang="en-CA" baseline="0" dirty="0" smtClean="0"/>
              <a:t>5 cadets and 2 spares will be recommended for the CAF Basic Parachutist course after the completion of training </a:t>
            </a:r>
          </a:p>
          <a:p>
            <a:pPr marL="171450" indent="-171450">
              <a:buFontTx/>
              <a:buChar char="-"/>
            </a:pPr>
            <a:r>
              <a:rPr lang="en-CA" baseline="0" dirty="0" smtClean="0"/>
              <a:t>Cadets must be medically cleared by a CAF Physician before they will be course loaded.</a:t>
            </a:r>
            <a:endParaRPr lang="en-CA" dirty="0" smtClean="0"/>
          </a:p>
          <a:p>
            <a:endParaRPr lang="en-CA" dirty="0" smtClean="0"/>
          </a:p>
          <a:p>
            <a:r>
              <a:rPr lang="en-CA" baseline="0" dirty="0" smtClean="0"/>
              <a:t>Expedition Training – The identity of the Army Cadet program (Sea- Sailing, Air – Flying, Army – Expeditions)</a:t>
            </a:r>
          </a:p>
          <a:p>
            <a:endParaRPr lang="en-CA" baseline="0" dirty="0" smtClean="0"/>
          </a:p>
          <a:p>
            <a:r>
              <a:rPr lang="en-CA" baseline="0" dirty="0" smtClean="0"/>
              <a:t>– All Army cadets participate in expedition activities</a:t>
            </a:r>
          </a:p>
          <a:p>
            <a:r>
              <a:rPr lang="en-CA" baseline="0" dirty="0" smtClean="0"/>
              <a:t>- Green and Red star cadets  (1</a:t>
            </a:r>
            <a:r>
              <a:rPr lang="en-CA" baseline="30000" dirty="0" smtClean="0"/>
              <a:t>st</a:t>
            </a:r>
            <a:r>
              <a:rPr lang="en-CA" baseline="0" dirty="0" smtClean="0"/>
              <a:t> and 2</a:t>
            </a:r>
            <a:r>
              <a:rPr lang="en-CA" baseline="30000" dirty="0" smtClean="0"/>
              <a:t>nd</a:t>
            </a:r>
            <a:r>
              <a:rPr lang="en-CA" baseline="0" dirty="0" smtClean="0"/>
              <a:t> year) conducted at the Local Training level (Navigation/Trekking FTX conducted by Corps staff) </a:t>
            </a:r>
          </a:p>
          <a:p>
            <a:r>
              <a:rPr lang="en-CA" baseline="0" dirty="0" smtClean="0"/>
              <a:t>- Silver and Gold star cadets (3</a:t>
            </a:r>
            <a:r>
              <a:rPr lang="en-CA" baseline="30000" dirty="0" smtClean="0"/>
              <a:t>rd</a:t>
            </a:r>
            <a:r>
              <a:rPr lang="en-CA" baseline="0" dirty="0" smtClean="0"/>
              <a:t> and 4</a:t>
            </a:r>
            <a:r>
              <a:rPr lang="en-CA" baseline="30000" dirty="0" smtClean="0"/>
              <a:t>th</a:t>
            </a:r>
            <a:r>
              <a:rPr lang="en-CA" baseline="0" dirty="0" smtClean="0"/>
              <a:t> year) conducted by the RCSU (P) as a Regionally Directed Activity – activities are organized by the J3- </a:t>
            </a:r>
            <a:r>
              <a:rPr lang="en-CA" baseline="0" dirty="0" err="1" smtClean="0"/>
              <a:t>Trg</a:t>
            </a:r>
            <a:r>
              <a:rPr lang="en-CA" baseline="0" dirty="0" smtClean="0"/>
              <a:t> O (Expeditions) throughout the </a:t>
            </a:r>
            <a:r>
              <a:rPr lang="en-CA" baseline="0" dirty="0" err="1" smtClean="0"/>
              <a:t>trg</a:t>
            </a:r>
            <a:r>
              <a:rPr lang="en-CA" baseline="0" dirty="0" smtClean="0"/>
              <a:t> year. Army Cadets must attend a Silver or Gold Star expedition to complete the required PO to pass their star level. </a:t>
            </a:r>
            <a:endParaRPr lang="en-CA" dirty="0" smtClean="0"/>
          </a:p>
          <a:p>
            <a:pPr marL="0" indent="0">
              <a:buFontTx/>
              <a:buNone/>
            </a:pPr>
            <a:r>
              <a:rPr lang="en-CA" dirty="0" smtClean="0"/>
              <a:t>- Gold Star and Master Cadets</a:t>
            </a:r>
            <a:r>
              <a:rPr lang="en-CA" baseline="0" dirty="0" smtClean="0"/>
              <a:t> (4</a:t>
            </a:r>
            <a:r>
              <a:rPr lang="en-CA" baseline="30000" dirty="0" smtClean="0"/>
              <a:t>th</a:t>
            </a:r>
            <a:r>
              <a:rPr lang="en-CA" baseline="0" dirty="0" smtClean="0"/>
              <a:t> to 6</a:t>
            </a:r>
            <a:r>
              <a:rPr lang="en-CA" baseline="30000" dirty="0" smtClean="0"/>
              <a:t>th</a:t>
            </a:r>
            <a:r>
              <a:rPr lang="en-CA" baseline="0" dirty="0" smtClean="0"/>
              <a:t> year) Regional &amp; National Expeditions – 2 to 3 planned Regional Expedition for 2019/20 for and 2 National Expeditions organized by the J3 – </a:t>
            </a:r>
            <a:r>
              <a:rPr lang="en-CA" baseline="0" dirty="0" err="1" smtClean="0"/>
              <a:t>Trg</a:t>
            </a:r>
            <a:r>
              <a:rPr lang="en-CA" baseline="0" dirty="0" smtClean="0"/>
              <a:t> O (Expeditions) in Pacific or the host region. </a:t>
            </a:r>
          </a:p>
          <a:p>
            <a:pPr marL="171450" indent="-171450">
              <a:buFontTx/>
              <a:buChar char="-"/>
            </a:pPr>
            <a:endParaRPr lang="en-CA" dirty="0" smtClean="0"/>
          </a:p>
        </p:txBody>
      </p:sp>
      <p:sp>
        <p:nvSpPr>
          <p:cNvPr id="4" name="Slide Number Placeholder 3"/>
          <p:cNvSpPr>
            <a:spLocks noGrp="1"/>
          </p:cNvSpPr>
          <p:nvPr>
            <p:ph type="sldNum" sz="quarter" idx="10"/>
          </p:nvPr>
        </p:nvSpPr>
        <p:spPr/>
        <p:txBody>
          <a:bodyPr/>
          <a:lstStyle/>
          <a:p>
            <a:fld id="{7B708B09-C490-4205-9F80-5CE5C7773DCD}" type="slidenum">
              <a:rPr lang="en-CA" smtClean="0"/>
              <a:t>6</a:t>
            </a:fld>
            <a:endParaRPr lang="en-CA"/>
          </a:p>
        </p:txBody>
      </p:sp>
    </p:spTree>
    <p:extLst>
      <p:ext uri="{BB962C8B-B14F-4D97-AF65-F5344CB8AC3E}">
        <p14:creationId xmlns:p14="http://schemas.microsoft.com/office/powerpoint/2010/main" val="2652391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 Silver Star Expeditions</a:t>
            </a:r>
            <a:r>
              <a:rPr lang="en-CA" baseline="0" dirty="0" smtClean="0"/>
              <a:t> – March-May 2019 –  8 Expeditions (various sites) - 350 Cadets trained. Cadets are introduced to expedition skills training and are able to participate in canoeing and mountain biking. </a:t>
            </a:r>
          </a:p>
          <a:p>
            <a:endParaRPr lang="en-CA" baseline="0" dirty="0" smtClean="0"/>
          </a:p>
          <a:p>
            <a:r>
              <a:rPr lang="en-CA" baseline="0" dirty="0" smtClean="0"/>
              <a:t>- Gold Star Expeditions – Sept 2018 – May 2019 – 6 Expeditions (various sites) – 300 Cadets trained. Cadets build on previous expedition skills and get an opportunity to develop leadership skills in the outdoors. </a:t>
            </a:r>
            <a:endParaRPr lang="en-CA" dirty="0"/>
          </a:p>
        </p:txBody>
      </p:sp>
      <p:sp>
        <p:nvSpPr>
          <p:cNvPr id="4" name="Slide Number Placeholder 3"/>
          <p:cNvSpPr>
            <a:spLocks noGrp="1"/>
          </p:cNvSpPr>
          <p:nvPr>
            <p:ph type="sldNum" sz="quarter" idx="10"/>
          </p:nvPr>
        </p:nvSpPr>
        <p:spPr/>
        <p:txBody>
          <a:bodyPr/>
          <a:lstStyle/>
          <a:p>
            <a:fld id="{7B708B09-C490-4205-9F80-5CE5C7773DCD}" type="slidenum">
              <a:rPr lang="en-CA" smtClean="0"/>
              <a:t>7</a:t>
            </a:fld>
            <a:endParaRPr lang="en-CA"/>
          </a:p>
        </p:txBody>
      </p:sp>
    </p:spTree>
    <p:extLst>
      <p:ext uri="{BB962C8B-B14F-4D97-AF65-F5344CB8AC3E}">
        <p14:creationId xmlns:p14="http://schemas.microsoft.com/office/powerpoint/2010/main" val="307415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 Conducted</a:t>
            </a:r>
            <a:r>
              <a:rPr lang="en-CA" baseline="0" dirty="0" smtClean="0"/>
              <a:t> </a:t>
            </a:r>
            <a:r>
              <a:rPr lang="en-CA" dirty="0" smtClean="0"/>
              <a:t>Two Regional Expeditions for 18-19 </a:t>
            </a:r>
            <a:r>
              <a:rPr lang="en-CA" dirty="0" err="1" smtClean="0"/>
              <a:t>trg</a:t>
            </a:r>
            <a:r>
              <a:rPr lang="en-CA" dirty="0" smtClean="0"/>
              <a:t> year. Regional</a:t>
            </a:r>
            <a:r>
              <a:rPr lang="en-CA" baseline="0" dirty="0" smtClean="0"/>
              <a:t> Expeditions are for Army cadets who are at least 15 years old, completed their Gold Star Training Program, and able to achieve Bronze on the Cadet Fitness Assessment. </a:t>
            </a:r>
            <a:endParaRPr lang="en-CA" dirty="0" smtClean="0"/>
          </a:p>
          <a:p>
            <a:endParaRPr lang="en-CA" dirty="0" smtClean="0"/>
          </a:p>
          <a:p>
            <a:r>
              <a:rPr lang="en-CA" dirty="0" smtClean="0"/>
              <a:t>- Winter</a:t>
            </a:r>
            <a:r>
              <a:rPr lang="en-CA" baseline="0" dirty="0" smtClean="0"/>
              <a:t> Challenge – 12 Senior Cadets, Backcountry Skiing, Winter Camping, Trekking in Manning Park -  Dec 2018</a:t>
            </a:r>
          </a:p>
          <a:p>
            <a:endParaRPr lang="en-CA" baseline="0" dirty="0" smtClean="0"/>
          </a:p>
          <a:p>
            <a:pPr marL="171450" indent="-171450">
              <a:buFontTx/>
              <a:buChar char="-"/>
            </a:pPr>
            <a:r>
              <a:rPr lang="en-CA" baseline="0" dirty="0" smtClean="0"/>
              <a:t>West Coast Challenge – 20 Senior Cadets, Kayaking and Mountain Biking around the Gulf Islands – May 2019</a:t>
            </a:r>
          </a:p>
          <a:p>
            <a:pPr marL="171450" indent="-171450">
              <a:buFontTx/>
              <a:buChar char="-"/>
            </a:pPr>
            <a:endParaRPr lang="en-CA" baseline="0" dirty="0" smtClean="0"/>
          </a:p>
          <a:p>
            <a:pPr marL="171450" indent="-171450">
              <a:buFontTx/>
              <a:buChar char="-"/>
            </a:pPr>
            <a:r>
              <a:rPr lang="en-CA" baseline="0" dirty="0" smtClean="0"/>
              <a:t>35 Senior Army Cadets from across the region participated in a professional development clinic (Feb 2019) which provided training to perform duties as an expedition staff cadet at expedition sites </a:t>
            </a:r>
            <a:endParaRPr lang="en-CA" dirty="0"/>
          </a:p>
        </p:txBody>
      </p:sp>
      <p:sp>
        <p:nvSpPr>
          <p:cNvPr id="4" name="Slide Number Placeholder 3"/>
          <p:cNvSpPr>
            <a:spLocks noGrp="1"/>
          </p:cNvSpPr>
          <p:nvPr>
            <p:ph type="sldNum" sz="quarter" idx="10"/>
          </p:nvPr>
        </p:nvSpPr>
        <p:spPr/>
        <p:txBody>
          <a:bodyPr/>
          <a:lstStyle/>
          <a:p>
            <a:fld id="{7B708B09-C490-4205-9F80-5CE5C7773DCD}" type="slidenum">
              <a:rPr lang="en-CA" smtClean="0"/>
              <a:t>8</a:t>
            </a:fld>
            <a:endParaRPr lang="en-CA"/>
          </a:p>
        </p:txBody>
      </p:sp>
    </p:spTree>
    <p:extLst>
      <p:ext uri="{BB962C8B-B14F-4D97-AF65-F5344CB8AC3E}">
        <p14:creationId xmlns:p14="http://schemas.microsoft.com/office/powerpoint/2010/main" val="3061822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smtClean="0"/>
              <a:t>International</a:t>
            </a:r>
            <a:r>
              <a:rPr lang="en-CA" baseline="0" dirty="0" smtClean="0"/>
              <a:t> Expedition hosted by Pacific Region for the fourth consecutive year.</a:t>
            </a:r>
          </a:p>
          <a:p>
            <a:pPr marL="0" indent="0">
              <a:buFontTx/>
              <a:buNone/>
            </a:pPr>
            <a:endParaRPr lang="en-CA" baseline="0" dirty="0" smtClean="0"/>
          </a:p>
          <a:p>
            <a:pPr marL="171450" indent="-171450">
              <a:buFontTx/>
              <a:buChar char="-"/>
            </a:pPr>
            <a:r>
              <a:rPr lang="en-CA" baseline="0" dirty="0" smtClean="0"/>
              <a:t>1</a:t>
            </a:r>
            <a:r>
              <a:rPr lang="en-CA" dirty="0" smtClean="0"/>
              <a:t>8 Senior Army Cadets kayaked and trekked</a:t>
            </a:r>
            <a:r>
              <a:rPr lang="en-CA" baseline="0" dirty="0" smtClean="0"/>
              <a:t> in Torres del Paine National Park in Chile. Pacific Region sent two cadets on the International Expedition.</a:t>
            </a:r>
          </a:p>
          <a:p>
            <a:pPr marL="171450" indent="-171450">
              <a:buFontTx/>
              <a:buChar char="-"/>
            </a:pPr>
            <a:endParaRPr lang="en-CA" baseline="0" dirty="0" smtClean="0"/>
          </a:p>
          <a:p>
            <a:pPr marL="171450" indent="-171450">
              <a:buFontTx/>
              <a:buChar char="-"/>
            </a:pPr>
            <a:r>
              <a:rPr lang="en-CA" baseline="0" dirty="0" smtClean="0"/>
              <a:t>RCSU (NW) hosted the National Expedition in Aug/Sep 2018 in the Rocky Mountains.  </a:t>
            </a:r>
          </a:p>
          <a:p>
            <a:pPr marL="171450" indent="-171450">
              <a:buFontTx/>
              <a:buChar char="-"/>
            </a:pPr>
            <a:endParaRPr lang="en-CA" baseline="0" dirty="0" smtClean="0"/>
          </a:p>
          <a:p>
            <a:pPr marL="171450" indent="-171450">
              <a:buFontTx/>
              <a:buChar char="-"/>
            </a:pPr>
            <a:r>
              <a:rPr lang="en-CA" baseline="0" dirty="0" smtClean="0"/>
              <a:t>18 Senior Army Cadets mountain biked and mountaineered in Cochrane Alberta for two weeks. Pacific Region sent two cadets on the National Expedition.</a:t>
            </a:r>
          </a:p>
          <a:p>
            <a:pPr marL="171450" indent="-171450">
              <a:buFontTx/>
              <a:buChar char="-"/>
            </a:pPr>
            <a:endParaRPr lang="en-CA" baseline="0" dirty="0" smtClean="0"/>
          </a:p>
          <a:p>
            <a:pPr marL="171450" indent="-171450">
              <a:buFontTx/>
              <a:buChar char="-"/>
            </a:pPr>
            <a:endParaRPr lang="en-CA" dirty="0"/>
          </a:p>
        </p:txBody>
      </p:sp>
      <p:sp>
        <p:nvSpPr>
          <p:cNvPr id="4" name="Slide Number Placeholder 3"/>
          <p:cNvSpPr>
            <a:spLocks noGrp="1"/>
          </p:cNvSpPr>
          <p:nvPr>
            <p:ph type="sldNum" sz="quarter" idx="10"/>
          </p:nvPr>
        </p:nvSpPr>
        <p:spPr/>
        <p:txBody>
          <a:bodyPr/>
          <a:lstStyle/>
          <a:p>
            <a:pPr>
              <a:defRPr/>
            </a:pPr>
            <a:fld id="{B8E66C9D-81EF-4385-9918-E02AD01AE675}" type="slidenum">
              <a:rPr lang="en-CA" altLang="en-US" smtClean="0"/>
              <a:pPr>
                <a:defRPr/>
              </a:pPr>
              <a:t>9</a:t>
            </a:fld>
            <a:endParaRPr lang="en-CA" altLang="en-US" dirty="0"/>
          </a:p>
        </p:txBody>
      </p:sp>
    </p:spTree>
    <p:extLst>
      <p:ext uri="{BB962C8B-B14F-4D97-AF65-F5344CB8AC3E}">
        <p14:creationId xmlns:p14="http://schemas.microsoft.com/office/powerpoint/2010/main" val="8514601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5108448"/>
          </a:xfrm>
          <a:prstGeom prst="rect">
            <a:avLst/>
          </a:prstGeom>
        </p:spPr>
      </p:pic>
      <p:sp>
        <p:nvSpPr>
          <p:cNvPr id="3" name="Subtitle 2"/>
          <p:cNvSpPr>
            <a:spLocks noGrp="1"/>
          </p:cNvSpPr>
          <p:nvPr>
            <p:ph type="subTitle" idx="1"/>
          </p:nvPr>
        </p:nvSpPr>
        <p:spPr>
          <a:xfrm>
            <a:off x="685800" y="6201824"/>
            <a:ext cx="7772400" cy="54764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dirty="0" smtClean="0"/>
              <a:t>Click to </a:t>
            </a:r>
            <a:r>
              <a:rPr lang="fr-CA" dirty="0" err="1" smtClean="0"/>
              <a:t>edit</a:t>
            </a:r>
            <a:r>
              <a:rPr lang="fr-CA" dirty="0" smtClean="0"/>
              <a:t> Master </a:t>
            </a:r>
            <a:r>
              <a:rPr lang="fr-CA" dirty="0" err="1" smtClean="0"/>
              <a:t>subtitle</a:t>
            </a:r>
            <a:r>
              <a:rPr lang="fr-CA" dirty="0" smtClean="0"/>
              <a:t> style</a:t>
            </a:r>
            <a:endParaRPr lang="en-US" dirty="0"/>
          </a:p>
        </p:txBody>
      </p:sp>
      <p:sp>
        <p:nvSpPr>
          <p:cNvPr id="4" name="Date Placeholder 3"/>
          <p:cNvSpPr>
            <a:spLocks noGrp="1"/>
          </p:cNvSpPr>
          <p:nvPr>
            <p:ph type="dt" sz="half" idx="10"/>
          </p:nvPr>
        </p:nvSpPr>
        <p:spPr>
          <a:xfrm>
            <a:off x="204108" y="305770"/>
            <a:ext cx="1387928" cy="365125"/>
          </a:xfrm>
        </p:spPr>
        <p:txBody>
          <a:bodyPr/>
          <a:lstStyle/>
          <a:p>
            <a:fld id="{D91BB184-2EE0-3047-B1AE-8525477563CD}" type="datetimeFigureOut">
              <a:rPr lang="en-US" smtClean="0"/>
              <a:t>10/18/2019</a:t>
            </a:fld>
            <a:endParaRPr lang="en-US" dirty="0"/>
          </a:p>
        </p:txBody>
      </p:sp>
      <p:sp>
        <p:nvSpPr>
          <p:cNvPr id="6" name="Slide Number Placeholder 5"/>
          <p:cNvSpPr>
            <a:spLocks noGrp="1"/>
          </p:cNvSpPr>
          <p:nvPr>
            <p:ph type="sldNum" sz="quarter" idx="12"/>
          </p:nvPr>
        </p:nvSpPr>
        <p:spPr>
          <a:xfrm>
            <a:off x="7690756" y="207799"/>
            <a:ext cx="1250043" cy="365125"/>
          </a:xfrm>
        </p:spPr>
        <p:txBody>
          <a:bodyPr/>
          <a:lstStyle/>
          <a:p>
            <a:fld id="{61CB8F5A-7819-9846-91DC-6B4AD65698C9}" type="slidenum">
              <a:rPr lang="en-US" smtClean="0"/>
              <a:t>‹#›</a:t>
            </a:fld>
            <a:endParaRPr lang="en-US" dirty="0"/>
          </a:p>
        </p:txBody>
      </p:sp>
      <p:sp>
        <p:nvSpPr>
          <p:cNvPr id="9" name="Title 8"/>
          <p:cNvSpPr>
            <a:spLocks noGrp="1"/>
          </p:cNvSpPr>
          <p:nvPr>
            <p:ph type="title"/>
          </p:nvPr>
        </p:nvSpPr>
        <p:spPr>
          <a:xfrm>
            <a:off x="457200" y="5102831"/>
            <a:ext cx="8229600" cy="1098993"/>
          </a:xfrm>
        </p:spPr>
        <p:txBody>
          <a:bodyPr/>
          <a:lstStyle/>
          <a:p>
            <a:r>
              <a:rPr lang="en-US" dirty="0" smtClean="0"/>
              <a:t>Click to edit Master title style</a:t>
            </a:r>
            <a:endParaRPr lang="en-CA" dirty="0"/>
          </a:p>
        </p:txBody>
      </p:sp>
    </p:spTree>
    <p:extLst>
      <p:ext uri="{BB962C8B-B14F-4D97-AF65-F5344CB8AC3E}">
        <p14:creationId xmlns:p14="http://schemas.microsoft.com/office/powerpoint/2010/main" val="6303648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10"/>
          </p:nvPr>
        </p:nvSpPr>
        <p:spPr/>
        <p:txBody>
          <a:bodyPr/>
          <a:lstStyle/>
          <a:p>
            <a:fld id="{D91BB184-2EE0-3047-B1AE-8525477563CD}" type="datetimeFigureOut">
              <a:rPr lang="en-US" smtClean="0"/>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CB8F5A-7819-9846-91DC-6B4AD65698C9}" type="slidenum">
              <a:rPr lang="en-US" smtClean="0"/>
              <a:t>‹#›</a:t>
            </a:fld>
            <a:endParaRPr lang="en-US"/>
          </a:p>
        </p:txBody>
      </p:sp>
    </p:spTree>
    <p:extLst>
      <p:ext uri="{BB962C8B-B14F-4D97-AF65-F5344CB8AC3E}">
        <p14:creationId xmlns:p14="http://schemas.microsoft.com/office/powerpoint/2010/main" val="1187104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10"/>
          </p:nvPr>
        </p:nvSpPr>
        <p:spPr/>
        <p:txBody>
          <a:bodyPr/>
          <a:lstStyle/>
          <a:p>
            <a:fld id="{D91BB184-2EE0-3047-B1AE-8525477563CD}" type="datetimeFigureOut">
              <a:rPr lang="en-US" smtClean="0"/>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CB8F5A-7819-9846-91DC-6B4AD65698C9}" type="slidenum">
              <a:rPr lang="en-US" smtClean="0"/>
              <a:t>‹#›</a:t>
            </a:fld>
            <a:endParaRPr lang="en-US"/>
          </a:p>
        </p:txBody>
      </p:sp>
    </p:spTree>
    <p:extLst>
      <p:ext uri="{BB962C8B-B14F-4D97-AF65-F5344CB8AC3E}">
        <p14:creationId xmlns:p14="http://schemas.microsoft.com/office/powerpoint/2010/main" val="948450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Content Placeholder 2"/>
          <p:cNvSpPr>
            <a:spLocks noGrp="1"/>
          </p:cNvSpPr>
          <p:nvPr>
            <p:ph idx="1"/>
          </p:nvPr>
        </p:nvSpPr>
        <p:spPr/>
        <p:txBody>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10"/>
          </p:nvPr>
        </p:nvSpPr>
        <p:spPr/>
        <p:txBody>
          <a:bodyPr/>
          <a:lstStyle/>
          <a:p>
            <a:fld id="{D91BB184-2EE0-3047-B1AE-8525477563CD}" type="datetimeFigureOut">
              <a:rPr lang="en-US" smtClean="0"/>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CB8F5A-7819-9846-91DC-6B4AD65698C9}" type="slidenum">
              <a:rPr lang="en-US" smtClean="0"/>
              <a:t>‹#›</a:t>
            </a:fld>
            <a:endParaRPr lang="en-US"/>
          </a:p>
        </p:txBody>
      </p:sp>
    </p:spTree>
    <p:extLst>
      <p:ext uri="{BB962C8B-B14F-4D97-AF65-F5344CB8AC3E}">
        <p14:creationId xmlns:p14="http://schemas.microsoft.com/office/powerpoint/2010/main" val="7258083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5108448"/>
          </a:xfrm>
          <a:prstGeom prst="rect">
            <a:avLst/>
          </a:prstGeom>
        </p:spPr>
      </p:pic>
      <p:sp>
        <p:nvSpPr>
          <p:cNvPr id="2" name="Title 1"/>
          <p:cNvSpPr>
            <a:spLocks noGrp="1"/>
          </p:cNvSpPr>
          <p:nvPr>
            <p:ph type="title"/>
          </p:nvPr>
        </p:nvSpPr>
        <p:spPr>
          <a:xfrm>
            <a:off x="722313" y="5598887"/>
            <a:ext cx="7772400" cy="679450"/>
          </a:xfrm>
        </p:spPr>
        <p:txBody>
          <a:bodyPr anchor="t"/>
          <a:lstStyle>
            <a:lvl1pPr algn="l">
              <a:defRPr sz="4000" b="1" cap="all"/>
            </a:lvl1p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lang="en-US" dirty="0"/>
          </a:p>
        </p:txBody>
      </p:sp>
      <p:sp>
        <p:nvSpPr>
          <p:cNvPr id="3" name="Text Placeholder 2"/>
          <p:cNvSpPr>
            <a:spLocks noGrp="1"/>
          </p:cNvSpPr>
          <p:nvPr>
            <p:ph type="body" idx="1"/>
          </p:nvPr>
        </p:nvSpPr>
        <p:spPr>
          <a:xfrm>
            <a:off x="722313" y="5108448"/>
            <a:ext cx="7772400" cy="4904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dirty="0" smtClean="0"/>
              <a:t>Click to </a:t>
            </a:r>
            <a:r>
              <a:rPr lang="fr-CA" dirty="0" err="1" smtClean="0"/>
              <a:t>edit</a:t>
            </a:r>
            <a:r>
              <a:rPr lang="fr-CA" dirty="0" smtClean="0"/>
              <a:t> Master </a:t>
            </a:r>
            <a:r>
              <a:rPr lang="fr-CA" dirty="0" err="1" smtClean="0"/>
              <a:t>text</a:t>
            </a:r>
            <a:r>
              <a:rPr lang="fr-CA" dirty="0" smtClean="0"/>
              <a:t> styles</a:t>
            </a:r>
          </a:p>
        </p:txBody>
      </p:sp>
      <p:sp>
        <p:nvSpPr>
          <p:cNvPr id="4" name="Date Placeholder 3"/>
          <p:cNvSpPr>
            <a:spLocks noGrp="1"/>
          </p:cNvSpPr>
          <p:nvPr>
            <p:ph type="dt" sz="half" idx="10"/>
          </p:nvPr>
        </p:nvSpPr>
        <p:spPr/>
        <p:txBody>
          <a:bodyPr/>
          <a:lstStyle/>
          <a:p>
            <a:fld id="{D91BB184-2EE0-3047-B1AE-8525477563CD}" type="datetimeFigureOut">
              <a:rPr lang="en-US" smtClean="0"/>
              <a:t>10/18/2019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CB8F5A-7819-9846-91DC-6B4AD65698C9}" type="slidenum">
              <a:rPr lang="en-US" smtClean="0"/>
              <a:t>‹#›</a:t>
            </a:fld>
            <a:endParaRPr lang="en-US"/>
          </a:p>
        </p:txBody>
      </p:sp>
    </p:spTree>
    <p:extLst>
      <p:ext uri="{BB962C8B-B14F-4D97-AF65-F5344CB8AC3E}">
        <p14:creationId xmlns:p14="http://schemas.microsoft.com/office/powerpoint/2010/main" val="198244390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5" name="Date Placeholder 4"/>
          <p:cNvSpPr>
            <a:spLocks noGrp="1"/>
          </p:cNvSpPr>
          <p:nvPr>
            <p:ph type="dt" sz="half" idx="10"/>
          </p:nvPr>
        </p:nvSpPr>
        <p:spPr/>
        <p:txBody>
          <a:bodyPr/>
          <a:lstStyle/>
          <a:p>
            <a:fld id="{D91BB184-2EE0-3047-B1AE-8525477563CD}" type="datetimeFigureOut">
              <a:rPr lang="en-US" smtClean="0"/>
              <a:t>10/18/2019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CB8F5A-7819-9846-91DC-6B4AD65698C9}" type="slidenum">
              <a:rPr lang="en-US" smtClean="0"/>
              <a:t>‹#›</a:t>
            </a:fld>
            <a:endParaRPr lang="en-US"/>
          </a:p>
        </p:txBody>
      </p:sp>
    </p:spTree>
    <p:extLst>
      <p:ext uri="{BB962C8B-B14F-4D97-AF65-F5344CB8AC3E}">
        <p14:creationId xmlns:p14="http://schemas.microsoft.com/office/powerpoint/2010/main" val="15699280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7" name="Date Placeholder 6"/>
          <p:cNvSpPr>
            <a:spLocks noGrp="1"/>
          </p:cNvSpPr>
          <p:nvPr>
            <p:ph type="dt" sz="half" idx="10"/>
          </p:nvPr>
        </p:nvSpPr>
        <p:spPr/>
        <p:txBody>
          <a:bodyPr/>
          <a:lstStyle/>
          <a:p>
            <a:fld id="{D91BB184-2EE0-3047-B1AE-8525477563CD}" type="datetimeFigureOut">
              <a:rPr lang="en-US" smtClean="0"/>
              <a:t>10/18/2019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CB8F5A-7819-9846-91DC-6B4AD65698C9}" type="slidenum">
              <a:rPr lang="en-US" smtClean="0"/>
              <a:t>‹#›</a:t>
            </a:fld>
            <a:endParaRPr lang="en-US"/>
          </a:p>
        </p:txBody>
      </p:sp>
    </p:spTree>
    <p:extLst>
      <p:ext uri="{BB962C8B-B14F-4D97-AF65-F5344CB8AC3E}">
        <p14:creationId xmlns:p14="http://schemas.microsoft.com/office/powerpoint/2010/main" val="41597832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Date Placeholder 2"/>
          <p:cNvSpPr>
            <a:spLocks noGrp="1"/>
          </p:cNvSpPr>
          <p:nvPr>
            <p:ph type="dt" sz="half" idx="10"/>
          </p:nvPr>
        </p:nvSpPr>
        <p:spPr/>
        <p:txBody>
          <a:bodyPr/>
          <a:lstStyle/>
          <a:p>
            <a:fld id="{D91BB184-2EE0-3047-B1AE-8525477563CD}" type="datetimeFigureOut">
              <a:rPr lang="en-US" smtClean="0"/>
              <a:t>10/18/2019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CB8F5A-7819-9846-91DC-6B4AD65698C9}" type="slidenum">
              <a:rPr lang="en-US" smtClean="0"/>
              <a:t>‹#›</a:t>
            </a:fld>
            <a:endParaRPr lang="en-US"/>
          </a:p>
        </p:txBody>
      </p:sp>
    </p:spTree>
    <p:extLst>
      <p:ext uri="{BB962C8B-B14F-4D97-AF65-F5344CB8AC3E}">
        <p14:creationId xmlns:p14="http://schemas.microsoft.com/office/powerpoint/2010/main" val="32545458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1BB184-2EE0-3047-B1AE-8525477563CD}" type="datetimeFigureOut">
              <a:rPr lang="en-US" smtClean="0"/>
              <a:t>10/18/2019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CB8F5A-7819-9846-91DC-6B4AD65698C9}" type="slidenum">
              <a:rPr lang="en-US" smtClean="0"/>
              <a:t>‹#›</a:t>
            </a:fld>
            <a:endParaRPr lang="en-US"/>
          </a:p>
        </p:txBody>
      </p:sp>
      <p:pic>
        <p:nvPicPr>
          <p:cNvPr id="5" name="Picture 4" descr="6382_Cadets_PPT-template_P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5379329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5" name="Date Placeholder 4"/>
          <p:cNvSpPr>
            <a:spLocks noGrp="1"/>
          </p:cNvSpPr>
          <p:nvPr>
            <p:ph type="dt" sz="half" idx="10"/>
          </p:nvPr>
        </p:nvSpPr>
        <p:spPr/>
        <p:txBody>
          <a:bodyPr/>
          <a:lstStyle/>
          <a:p>
            <a:fld id="{D91BB184-2EE0-3047-B1AE-8525477563CD}" type="datetimeFigureOut">
              <a:rPr lang="en-US" smtClean="0"/>
              <a:t>10/18/2019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CB8F5A-7819-9846-91DC-6B4AD65698C9}" type="slidenum">
              <a:rPr lang="en-US" smtClean="0"/>
              <a:t>‹#›</a:t>
            </a:fld>
            <a:endParaRPr lang="en-US"/>
          </a:p>
        </p:txBody>
      </p:sp>
    </p:spTree>
    <p:extLst>
      <p:ext uri="{BB962C8B-B14F-4D97-AF65-F5344CB8AC3E}">
        <p14:creationId xmlns:p14="http://schemas.microsoft.com/office/powerpoint/2010/main" val="3438443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5" name="Date Placeholder 4"/>
          <p:cNvSpPr>
            <a:spLocks noGrp="1"/>
          </p:cNvSpPr>
          <p:nvPr>
            <p:ph type="dt" sz="half" idx="10"/>
          </p:nvPr>
        </p:nvSpPr>
        <p:spPr/>
        <p:txBody>
          <a:bodyPr/>
          <a:lstStyle/>
          <a:p>
            <a:fld id="{D91BB184-2EE0-3047-B1AE-8525477563CD}" type="datetimeFigureOut">
              <a:rPr lang="en-US" smtClean="0"/>
              <a:t>10/18/2019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CB8F5A-7819-9846-91DC-6B4AD65698C9}" type="slidenum">
              <a:rPr lang="en-US" smtClean="0"/>
              <a:t>‹#›</a:t>
            </a:fld>
            <a:endParaRPr lang="en-US"/>
          </a:p>
        </p:txBody>
      </p:sp>
    </p:spTree>
    <p:extLst>
      <p:ext uri="{BB962C8B-B14F-4D97-AF65-F5344CB8AC3E}">
        <p14:creationId xmlns:p14="http://schemas.microsoft.com/office/powerpoint/2010/main" val="3214493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A" smtClean="0"/>
              <a:t>Click to edit Master title style</a:t>
            </a:r>
            <a:endParaRPr lang="en-US"/>
          </a:p>
        </p:txBody>
      </p:sp>
      <p:sp>
        <p:nvSpPr>
          <p:cNvPr id="3" name="Text Placeholder 2"/>
          <p:cNvSpPr>
            <a:spLocks noGrp="1"/>
          </p:cNvSpPr>
          <p:nvPr>
            <p:ph type="body" idx="1"/>
          </p:nvPr>
        </p:nvSpPr>
        <p:spPr>
          <a:xfrm>
            <a:off x="457200" y="1600201"/>
            <a:ext cx="8229600" cy="3654972"/>
          </a:xfrm>
          <a:prstGeom prst="rect">
            <a:avLst/>
          </a:prstGeom>
        </p:spPr>
        <p:txBody>
          <a:bodyPr vert="horz" lIns="91440" tIns="45720" rIns="91440" bIns="45720" rtlCol="0">
            <a:normAutofit/>
          </a:bodyPr>
          <a:lstStyle/>
          <a:p>
            <a:pPr lvl="0"/>
            <a:r>
              <a:rPr lang="fr-CA" dirty="0" smtClean="0"/>
              <a:t>Click to </a:t>
            </a:r>
            <a:r>
              <a:rPr lang="fr-CA" dirty="0" err="1" smtClean="0"/>
              <a:t>edit</a:t>
            </a:r>
            <a:r>
              <a:rPr lang="fr-CA" dirty="0" smtClean="0"/>
              <a:t> Master </a:t>
            </a:r>
            <a:r>
              <a:rPr lang="fr-CA" dirty="0" err="1" smtClean="0"/>
              <a:t>text</a:t>
            </a:r>
            <a:r>
              <a:rPr lang="fr-CA" dirty="0" smtClean="0"/>
              <a:t> styles</a:t>
            </a:r>
          </a:p>
          <a:p>
            <a:pPr lvl="1"/>
            <a:r>
              <a:rPr lang="fr-CA" dirty="0" smtClean="0"/>
              <a:t>Second </a:t>
            </a:r>
            <a:r>
              <a:rPr lang="fr-CA" dirty="0" err="1" smtClean="0"/>
              <a:t>level</a:t>
            </a:r>
            <a:endParaRPr lang="fr-CA" dirty="0" smtClean="0"/>
          </a:p>
          <a:p>
            <a:pPr lvl="2"/>
            <a:r>
              <a:rPr lang="fr-CA" dirty="0" err="1" smtClean="0"/>
              <a:t>Third</a:t>
            </a:r>
            <a:r>
              <a:rPr lang="fr-CA" dirty="0" smtClean="0"/>
              <a:t> </a:t>
            </a:r>
            <a:r>
              <a:rPr lang="fr-CA" dirty="0" err="1" smtClean="0"/>
              <a:t>level</a:t>
            </a:r>
            <a:endParaRPr lang="fr-CA" dirty="0" smtClean="0"/>
          </a:p>
          <a:p>
            <a:pPr lvl="3"/>
            <a:r>
              <a:rPr lang="fr-CA" dirty="0" err="1" smtClean="0"/>
              <a:t>Fourth</a:t>
            </a:r>
            <a:r>
              <a:rPr lang="fr-CA" dirty="0" smtClean="0"/>
              <a:t> </a:t>
            </a:r>
            <a:r>
              <a:rPr lang="fr-CA" dirty="0" err="1" smtClean="0"/>
              <a:t>level</a:t>
            </a:r>
            <a:endParaRPr lang="fr-CA" dirty="0" smtClean="0"/>
          </a:p>
          <a:p>
            <a:pPr lvl="4"/>
            <a:r>
              <a:rPr lang="fr-CA" dirty="0" err="1" smtClean="0"/>
              <a:t>Fifth</a:t>
            </a:r>
            <a:r>
              <a:rPr lang="fr-CA" dirty="0" smtClean="0"/>
              <a:t> </a:t>
            </a:r>
            <a:r>
              <a:rPr lang="fr-CA" dirty="0" err="1" smtClean="0"/>
              <a:t>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1BB184-2EE0-3047-B1AE-8525477563CD}" type="datetimeFigureOut">
              <a:rPr lang="en-US" smtClean="0"/>
              <a:t>10/18/2019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CB8F5A-7819-9846-91DC-6B4AD65698C9}" type="slidenum">
              <a:rPr lang="en-US" smtClean="0"/>
              <a:t>‹#›</a:t>
            </a:fld>
            <a:endParaRPr lang="en-US"/>
          </a:p>
        </p:txBody>
      </p:sp>
      <p:pic>
        <p:nvPicPr>
          <p:cNvPr id="7" name="Picture 6"/>
          <p:cNvPicPr>
            <a:picLocks noChangeAspect="1"/>
          </p:cNvPicPr>
          <p:nvPr userDrawn="1"/>
        </p:nvPicPr>
        <p:blipFill rotWithShape="1">
          <a:blip r:embed="rId13">
            <a:extLst>
              <a:ext uri="{28A0092B-C50C-407E-A947-70E740481C1C}">
                <a14:useLocalDpi xmlns:a14="http://schemas.microsoft.com/office/drawing/2010/main" val="0"/>
              </a:ext>
            </a:extLst>
          </a:blip>
          <a:srcRect/>
          <a:stretch/>
        </p:blipFill>
        <p:spPr>
          <a:xfrm>
            <a:off x="0" y="5968092"/>
            <a:ext cx="9144000" cy="889907"/>
          </a:xfrm>
          <a:prstGeom prst="rect">
            <a:avLst/>
          </a:prstGeom>
        </p:spPr>
      </p:pic>
      <p:pic>
        <p:nvPicPr>
          <p:cNvPr id="9" name="Picture 8"/>
          <p:cNvPicPr>
            <a:picLocks noChangeAspect="1"/>
          </p:cNvPicPr>
          <p:nvPr userDrawn="1"/>
        </p:nvPicPr>
        <p:blipFill rotWithShape="1">
          <a:blip r:embed="rId14">
            <a:extLst>
              <a:ext uri="{28A0092B-C50C-407E-A947-70E740481C1C}">
                <a14:useLocalDpi xmlns:a14="http://schemas.microsoft.com/office/drawing/2010/main" val="0"/>
              </a:ext>
            </a:extLst>
          </a:blip>
          <a:srcRect/>
          <a:stretch/>
        </p:blipFill>
        <p:spPr>
          <a:xfrm>
            <a:off x="7625443" y="6066064"/>
            <a:ext cx="1518556" cy="791936"/>
          </a:xfrm>
          <a:prstGeom prst="rect">
            <a:avLst/>
          </a:prstGeom>
        </p:spPr>
      </p:pic>
    </p:spTree>
    <p:extLst>
      <p:ext uri="{BB962C8B-B14F-4D97-AF65-F5344CB8AC3E}">
        <p14:creationId xmlns:p14="http://schemas.microsoft.com/office/powerpoint/2010/main" val="2669419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Brad.Henderson@forces.gc.ca"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RCSU (Pacific)</a:t>
            </a:r>
            <a:endParaRPr lang="en-CA" dirty="0"/>
          </a:p>
        </p:txBody>
      </p:sp>
      <p:sp>
        <p:nvSpPr>
          <p:cNvPr id="3" name="Subtitle 2"/>
          <p:cNvSpPr>
            <a:spLocks noGrp="1"/>
          </p:cNvSpPr>
          <p:nvPr>
            <p:ph type="subTitle" idx="1"/>
          </p:nvPr>
        </p:nvSpPr>
        <p:spPr>
          <a:xfrm>
            <a:off x="685800" y="6013938"/>
            <a:ext cx="7772400" cy="735531"/>
          </a:xfrm>
        </p:spPr>
        <p:txBody>
          <a:bodyPr>
            <a:noAutofit/>
          </a:bodyPr>
          <a:lstStyle/>
          <a:p>
            <a:r>
              <a:rPr lang="en-CA" sz="3600" dirty="0" smtClean="0">
                <a:solidFill>
                  <a:schemeClr val="tx1"/>
                </a:solidFill>
              </a:rPr>
              <a:t>Lieutenant-Colonel N.R. Head, DCO</a:t>
            </a:r>
            <a:endParaRPr lang="en-CA" sz="3600" dirty="0">
              <a:solidFill>
                <a:schemeClr val="tx1"/>
              </a:solidFill>
            </a:endParaRPr>
          </a:p>
        </p:txBody>
      </p:sp>
    </p:spTree>
    <p:extLst>
      <p:ext uri="{BB962C8B-B14F-4D97-AF65-F5344CB8AC3E}">
        <p14:creationId xmlns:p14="http://schemas.microsoft.com/office/powerpoint/2010/main" val="38238533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6" y="-1"/>
            <a:ext cx="8991600" cy="1107584"/>
          </a:xfrm>
        </p:spPr>
        <p:txBody>
          <a:bodyPr>
            <a:normAutofit/>
          </a:bodyPr>
          <a:lstStyle/>
          <a:p>
            <a:r>
              <a:rPr lang="en-CA" dirty="0"/>
              <a:t> </a:t>
            </a:r>
            <a:r>
              <a:rPr lang="en-CA" dirty="0" smtClean="0"/>
              <a:t>Partnership</a:t>
            </a:r>
            <a:endParaRPr lang="en-CA" dirty="0"/>
          </a:p>
        </p:txBody>
      </p:sp>
      <p:sp>
        <p:nvSpPr>
          <p:cNvPr id="3" name="Content Placeholder 2"/>
          <p:cNvSpPr>
            <a:spLocks noGrp="1"/>
          </p:cNvSpPr>
          <p:nvPr>
            <p:ph idx="1"/>
          </p:nvPr>
        </p:nvSpPr>
        <p:spPr/>
        <p:txBody>
          <a:bodyPr>
            <a:normAutofit fontScale="85000" lnSpcReduction="10000"/>
          </a:bodyPr>
          <a:lstStyle/>
          <a:p>
            <a:r>
              <a:rPr lang="en-CA" sz="2800" dirty="0" smtClean="0"/>
              <a:t>One of our Commander’s top 5 priorities is to:</a:t>
            </a:r>
          </a:p>
          <a:p>
            <a:pPr marL="0" indent="0" algn="ctr">
              <a:buNone/>
            </a:pPr>
            <a:endParaRPr lang="en-CA" sz="2800" b="1" i="1" dirty="0"/>
          </a:p>
          <a:p>
            <a:pPr marL="0" indent="0" algn="ctr">
              <a:buNone/>
            </a:pPr>
            <a:r>
              <a:rPr lang="en-CA" b="1" i="1" dirty="0" smtClean="0"/>
              <a:t>Maintain and strengthen partnerships</a:t>
            </a:r>
          </a:p>
          <a:p>
            <a:pPr marL="0" indent="0" algn="ctr">
              <a:buNone/>
            </a:pPr>
            <a:endParaRPr lang="en-CA" sz="2800" b="1" i="1" dirty="0" smtClean="0"/>
          </a:p>
          <a:p>
            <a:r>
              <a:rPr lang="en-CA" sz="2800" dirty="0" smtClean="0"/>
              <a:t>Foster collaboration at all levels: </a:t>
            </a:r>
          </a:p>
          <a:p>
            <a:pPr lvl="2"/>
            <a:r>
              <a:rPr lang="en-CA" sz="2000" dirty="0" smtClean="0"/>
              <a:t>Local (Corps/Sqn, Branch/SC/SSC, Community Organizations, Community Leaders, etc.)</a:t>
            </a:r>
          </a:p>
          <a:p>
            <a:pPr lvl="2"/>
            <a:r>
              <a:rPr lang="en-CA" sz="2000" dirty="0" smtClean="0"/>
              <a:t>Area (RCSU Staff, League Reps, Affiliated Units, etc.)</a:t>
            </a:r>
          </a:p>
          <a:p>
            <a:pPr lvl="2"/>
            <a:r>
              <a:rPr lang="en-CA" sz="2000" dirty="0" smtClean="0"/>
              <a:t>Region (RCSU Staff, Leagues, Support Bases, D of E, etc.)</a:t>
            </a:r>
          </a:p>
          <a:p>
            <a:pPr lvl="2"/>
            <a:r>
              <a:rPr lang="en-CA" sz="2000" dirty="0" smtClean="0"/>
              <a:t>National (HQ Staff, Leagues, Canadian Centre for Child Protection, D of E, etc.)</a:t>
            </a:r>
            <a:endParaRPr lang="en-CA" sz="2000" dirty="0"/>
          </a:p>
        </p:txBody>
      </p:sp>
    </p:spTree>
    <p:extLst>
      <p:ext uri="{BB962C8B-B14F-4D97-AF65-F5344CB8AC3E}">
        <p14:creationId xmlns:p14="http://schemas.microsoft.com/office/powerpoint/2010/main" val="22794297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512"/>
            <a:ext cx="8229600" cy="1306126"/>
          </a:xfrm>
        </p:spPr>
        <p:txBody>
          <a:bodyPr/>
          <a:lstStyle/>
          <a:p>
            <a:r>
              <a:rPr lang="en-CA" altLang="en-US" dirty="0" smtClean="0"/>
              <a:t>Roles</a:t>
            </a:r>
            <a:endParaRPr lang="en-CA" dirty="0"/>
          </a:p>
        </p:txBody>
      </p:sp>
      <p:sp>
        <p:nvSpPr>
          <p:cNvPr id="3" name="Content Placeholder 2"/>
          <p:cNvSpPr>
            <a:spLocks noGrp="1"/>
          </p:cNvSpPr>
          <p:nvPr>
            <p:ph idx="1"/>
          </p:nvPr>
        </p:nvSpPr>
        <p:spPr>
          <a:xfrm>
            <a:off x="457200" y="1248937"/>
            <a:ext cx="8229600" cy="1037063"/>
          </a:xfrm>
        </p:spPr>
        <p:txBody>
          <a:bodyPr>
            <a:normAutofit lnSpcReduction="10000"/>
          </a:bodyPr>
          <a:lstStyle/>
          <a:p>
            <a:r>
              <a:rPr lang="en-CA" altLang="en-US" dirty="0"/>
              <a:t>QR </a:t>
            </a:r>
            <a:r>
              <a:rPr lang="en-CA" altLang="en-US" dirty="0" smtClean="0"/>
              <a:t>(Cadets) </a:t>
            </a:r>
            <a:r>
              <a:rPr lang="en-CA" altLang="en-US" dirty="0"/>
              <a:t>is our foundational document on responsibilities</a:t>
            </a:r>
            <a:r>
              <a:rPr lang="en-CA" altLang="en-US" dirty="0" smtClean="0"/>
              <a:t>.</a:t>
            </a:r>
            <a:endParaRPr lang="en-CA" altLang="en-US" dirty="0"/>
          </a:p>
        </p:txBody>
      </p:sp>
      <p:graphicFrame>
        <p:nvGraphicFramePr>
          <p:cNvPr id="7" name="Table 6"/>
          <p:cNvGraphicFramePr>
            <a:graphicFrameLocks noGrp="1"/>
          </p:cNvGraphicFramePr>
          <p:nvPr>
            <p:extLst>
              <p:ext uri="{D42A27DB-BD31-4B8C-83A1-F6EECF244321}">
                <p14:modId xmlns:p14="http://schemas.microsoft.com/office/powerpoint/2010/main" val="3541021231"/>
              </p:ext>
            </p:extLst>
          </p:nvPr>
        </p:nvGraphicFramePr>
        <p:xfrm>
          <a:off x="546409" y="2300930"/>
          <a:ext cx="8051181" cy="2687320"/>
        </p:xfrm>
        <a:graphic>
          <a:graphicData uri="http://schemas.openxmlformats.org/drawingml/2006/table">
            <a:tbl>
              <a:tblPr firstRow="1" bandRow="1">
                <a:tableStyleId>{5C22544A-7EE6-4342-B048-85BDC9FD1C3A}</a:tableStyleId>
              </a:tblPr>
              <a:tblGrid>
                <a:gridCol w="2683727"/>
                <a:gridCol w="2683727"/>
                <a:gridCol w="2683727"/>
              </a:tblGrid>
              <a:tr h="370840">
                <a:tc>
                  <a:txBody>
                    <a:bodyPr/>
                    <a:lstStyle/>
                    <a:p>
                      <a:pPr algn="ctr"/>
                      <a:r>
                        <a:rPr lang="en-CA" dirty="0" smtClean="0"/>
                        <a:t>DND</a:t>
                      </a:r>
                      <a:endParaRPr lang="en-CA" dirty="0"/>
                    </a:p>
                  </a:txBody>
                  <a:tcPr/>
                </a:tc>
                <a:tc>
                  <a:txBody>
                    <a:bodyPr/>
                    <a:lstStyle/>
                    <a:p>
                      <a:pPr algn="ctr"/>
                      <a:r>
                        <a:rPr lang="en-CA" dirty="0" smtClean="0"/>
                        <a:t>League</a:t>
                      </a:r>
                      <a:endParaRPr lang="en-CA" dirty="0"/>
                    </a:p>
                  </a:txBody>
                  <a:tcPr/>
                </a:tc>
                <a:tc>
                  <a:txBody>
                    <a:bodyPr/>
                    <a:lstStyle/>
                    <a:p>
                      <a:pPr algn="ctr"/>
                      <a:r>
                        <a:rPr lang="en-CA" dirty="0" smtClean="0"/>
                        <a:t>Local Sponsor</a:t>
                      </a:r>
                      <a:endParaRPr lang="en-CA" dirty="0"/>
                    </a:p>
                  </a:txBody>
                  <a:tcPr/>
                </a:tc>
              </a:tr>
              <a:tr h="370840">
                <a:tc>
                  <a:txBody>
                    <a:bodyPr/>
                    <a:lstStyle/>
                    <a:p>
                      <a:r>
                        <a:rPr lang="en-CA" sz="1600" dirty="0" smtClean="0"/>
                        <a:t>Supervision and Administration of Squadrons</a:t>
                      </a:r>
                      <a:endParaRPr lang="en-CA" sz="1600" dirty="0"/>
                    </a:p>
                  </a:txBody>
                  <a:tcPr/>
                </a:tc>
                <a:tc>
                  <a:txBody>
                    <a:bodyPr/>
                    <a:lstStyle/>
                    <a:p>
                      <a:r>
                        <a:rPr lang="en-CA" sz="1600" dirty="0" smtClean="0"/>
                        <a:t>Making recommendations on formation and disbandment</a:t>
                      </a:r>
                      <a:endParaRPr lang="en-CA"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600" dirty="0" smtClean="0"/>
                        <a:t>Making recommendations on formation and disbandment</a:t>
                      </a:r>
                    </a:p>
                  </a:txBody>
                  <a:tcPr/>
                </a:tc>
              </a:tr>
              <a:tr h="370840">
                <a:tc>
                  <a:txBody>
                    <a:bodyPr/>
                    <a:lstStyle/>
                    <a:p>
                      <a:r>
                        <a:rPr lang="en-CA" sz="1600" dirty="0" smtClean="0"/>
                        <a:t>Training Program &amp; Policy</a:t>
                      </a:r>
                      <a:endParaRPr lang="en-CA" sz="1600" dirty="0"/>
                    </a:p>
                  </a:txBody>
                  <a:tcPr/>
                </a:tc>
                <a:tc>
                  <a:txBody>
                    <a:bodyPr/>
                    <a:lstStyle/>
                    <a:p>
                      <a:r>
                        <a:rPr lang="en-CA" sz="1600" dirty="0" smtClean="0"/>
                        <a:t>Providing &amp; Supervising Local Sponsors</a:t>
                      </a:r>
                      <a:endParaRPr lang="en-CA" sz="1600" dirty="0"/>
                    </a:p>
                  </a:txBody>
                  <a:tcPr/>
                </a:tc>
                <a:tc>
                  <a:txBody>
                    <a:bodyPr/>
                    <a:lstStyle/>
                    <a:p>
                      <a:r>
                        <a:rPr lang="en-CA" sz="1600" dirty="0" smtClean="0"/>
                        <a:t>Accommodations not provided by DND</a:t>
                      </a:r>
                      <a:endParaRPr lang="en-CA" sz="1600" dirty="0"/>
                    </a:p>
                  </a:txBody>
                  <a:tcPr/>
                </a:tc>
              </a:tr>
              <a:tr h="370840">
                <a:tc>
                  <a:txBody>
                    <a:bodyPr/>
                    <a:lstStyle/>
                    <a:p>
                      <a:r>
                        <a:rPr lang="en-CA" sz="1600" dirty="0" smtClean="0"/>
                        <a:t>Financial and Material Resources</a:t>
                      </a:r>
                      <a:endParaRPr lang="en-CA" sz="1600" dirty="0"/>
                    </a:p>
                  </a:txBody>
                  <a:tcPr/>
                </a:tc>
                <a:tc>
                  <a:txBody>
                    <a:bodyPr/>
                    <a:lstStyle/>
                    <a:p>
                      <a:r>
                        <a:rPr lang="en-CA" sz="1600" dirty="0" err="1" smtClean="0"/>
                        <a:t>Trg</a:t>
                      </a:r>
                      <a:r>
                        <a:rPr lang="en-CA" sz="1600" dirty="0" smtClean="0"/>
                        <a:t> Equipment</a:t>
                      </a:r>
                      <a:r>
                        <a:rPr lang="en-CA" sz="1600" baseline="0" dirty="0" smtClean="0"/>
                        <a:t> and Funding not provided by DND</a:t>
                      </a:r>
                      <a:endParaRPr lang="en-CA"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600" dirty="0" err="1" smtClean="0"/>
                        <a:t>Trg</a:t>
                      </a:r>
                      <a:r>
                        <a:rPr lang="en-CA" sz="1600" dirty="0" smtClean="0"/>
                        <a:t> Equipment</a:t>
                      </a:r>
                      <a:r>
                        <a:rPr lang="en-CA" sz="1600" baseline="0" dirty="0" smtClean="0"/>
                        <a:t> and Funding not provided by DND</a:t>
                      </a:r>
                      <a:endParaRPr lang="en-CA" sz="1600" dirty="0" smtClean="0"/>
                    </a:p>
                  </a:txBody>
                  <a:tcPr/>
                </a:tc>
              </a:tr>
              <a:tr h="370840">
                <a:tc>
                  <a:txBody>
                    <a:bodyPr/>
                    <a:lstStyle/>
                    <a:p>
                      <a:r>
                        <a:rPr lang="en-CA" sz="1600" dirty="0" smtClean="0"/>
                        <a:t>Staff </a:t>
                      </a:r>
                      <a:r>
                        <a:rPr lang="en-CA" sz="1600" dirty="0" err="1" smtClean="0"/>
                        <a:t>Trg</a:t>
                      </a:r>
                      <a:r>
                        <a:rPr lang="en-CA" sz="1600" dirty="0" smtClean="0"/>
                        <a:t> &amp; Management</a:t>
                      </a:r>
                      <a:endParaRPr lang="en-CA" sz="1600" dirty="0"/>
                    </a:p>
                  </a:txBody>
                  <a:tcPr/>
                </a:tc>
                <a:tc>
                  <a:txBody>
                    <a:bodyPr/>
                    <a:lstStyle/>
                    <a:p>
                      <a:r>
                        <a:rPr lang="en-CA" sz="1600" dirty="0" smtClean="0"/>
                        <a:t>Attracting local adults and cadets</a:t>
                      </a:r>
                      <a:endParaRPr lang="en-CA"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600" dirty="0" smtClean="0"/>
                        <a:t>Attracting local adults and cadets</a:t>
                      </a:r>
                    </a:p>
                  </a:txBody>
                  <a:tcPr/>
                </a:tc>
              </a:tr>
            </a:tbl>
          </a:graphicData>
        </a:graphic>
      </p:graphicFrame>
      <p:sp>
        <p:nvSpPr>
          <p:cNvPr id="8" name="Content Placeholder 2"/>
          <p:cNvSpPr txBox="1">
            <a:spLocks/>
          </p:cNvSpPr>
          <p:nvPr/>
        </p:nvSpPr>
        <p:spPr>
          <a:xfrm>
            <a:off x="364272" y="5003181"/>
            <a:ext cx="8322527" cy="103706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CA" altLang="en-US" dirty="0" smtClean="0"/>
              <a:t>Squadron CO must approve cadet participation for all activities.</a:t>
            </a:r>
            <a:endParaRPr lang="en-CA" altLang="en-US" dirty="0"/>
          </a:p>
        </p:txBody>
      </p:sp>
    </p:spTree>
    <p:extLst>
      <p:ext uri="{BB962C8B-B14F-4D97-AF65-F5344CB8AC3E}">
        <p14:creationId xmlns:p14="http://schemas.microsoft.com/office/powerpoint/2010/main" val="8891447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smtClean="0"/>
              <a:t>Fundraising and Fees</a:t>
            </a:r>
            <a:endParaRPr lang="en-CA" dirty="0"/>
          </a:p>
        </p:txBody>
      </p:sp>
      <p:sp>
        <p:nvSpPr>
          <p:cNvPr id="3" name="Content Placeholder 2"/>
          <p:cNvSpPr>
            <a:spLocks noGrp="1"/>
          </p:cNvSpPr>
          <p:nvPr>
            <p:ph idx="1"/>
          </p:nvPr>
        </p:nvSpPr>
        <p:spPr>
          <a:xfrm>
            <a:off x="457200" y="1600200"/>
            <a:ext cx="8229600" cy="4069079"/>
          </a:xfrm>
        </p:spPr>
        <p:txBody>
          <a:bodyPr>
            <a:normAutofit lnSpcReduction="10000"/>
          </a:bodyPr>
          <a:lstStyle/>
          <a:p>
            <a:r>
              <a:rPr lang="en-US" altLang="en-US" dirty="0" smtClean="0"/>
              <a:t>Letter </a:t>
            </a:r>
            <a:r>
              <a:rPr lang="en-US" altLang="en-US" dirty="0"/>
              <a:t>issued from Formation Commander </a:t>
            </a:r>
            <a:r>
              <a:rPr lang="en-US" altLang="en-US" dirty="0" smtClean="0"/>
              <a:t>to Corps/Squadron CO’s in Feb 2019:</a:t>
            </a:r>
            <a:endParaRPr lang="en-US" altLang="en-US" dirty="0"/>
          </a:p>
          <a:p>
            <a:pPr lvl="2"/>
            <a:r>
              <a:rPr lang="en-US" altLang="en-US" dirty="0"/>
              <a:t>“The inability of a cadet to contribute financially will have no impact on participation in any CCO activity (to include attendance at Cadet Training </a:t>
            </a:r>
            <a:r>
              <a:rPr lang="en-US" altLang="en-US" dirty="0" err="1"/>
              <a:t>Centres</a:t>
            </a:r>
            <a:r>
              <a:rPr lang="en-US" altLang="en-US" dirty="0"/>
              <a:t>), nor on eligibility for promotion.”</a:t>
            </a:r>
          </a:p>
          <a:p>
            <a:pPr lvl="2"/>
            <a:r>
              <a:rPr lang="en-US" altLang="en-US" dirty="0"/>
              <a:t>“Promotional efforts and public awareness campaigns by your unit on social media and other communication means should not include discussion concerning fees</a:t>
            </a:r>
            <a:r>
              <a:rPr lang="en-US" altLang="en-US" dirty="0" smtClean="0"/>
              <a:t>!”</a:t>
            </a:r>
          </a:p>
          <a:p>
            <a:pPr lvl="2"/>
            <a:r>
              <a:rPr lang="en-US" altLang="en-US" dirty="0" smtClean="0"/>
              <a:t>No cadet will be turned away for financial reasons.</a:t>
            </a:r>
            <a:endParaRPr lang="en-US" altLang="en-US" dirty="0"/>
          </a:p>
          <a:p>
            <a:endParaRPr lang="en-US" altLang="en-US" dirty="0" smtClean="0"/>
          </a:p>
        </p:txBody>
      </p:sp>
    </p:spTree>
    <p:extLst>
      <p:ext uri="{BB962C8B-B14F-4D97-AF65-F5344CB8AC3E}">
        <p14:creationId xmlns:p14="http://schemas.microsoft.com/office/powerpoint/2010/main" val="3533727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smtClean="0"/>
              <a:t>Screening of Volunteers</a:t>
            </a:r>
            <a:endParaRPr lang="en-CA" dirty="0"/>
          </a:p>
        </p:txBody>
      </p:sp>
      <p:sp>
        <p:nvSpPr>
          <p:cNvPr id="3" name="Content Placeholder 2"/>
          <p:cNvSpPr>
            <a:spLocks noGrp="1"/>
          </p:cNvSpPr>
          <p:nvPr>
            <p:ph idx="1"/>
          </p:nvPr>
        </p:nvSpPr>
        <p:spPr>
          <a:xfrm>
            <a:off x="457200" y="1417638"/>
            <a:ext cx="8229600" cy="4447903"/>
          </a:xfrm>
        </p:spPr>
        <p:txBody>
          <a:bodyPr>
            <a:normAutofit fontScale="92500" lnSpcReduction="20000"/>
          </a:bodyPr>
          <a:lstStyle/>
          <a:p>
            <a:pPr>
              <a:defRPr/>
            </a:pPr>
            <a:r>
              <a:rPr lang="en-CA" dirty="0" smtClean="0"/>
              <a:t>All </a:t>
            </a:r>
            <a:r>
              <a:rPr lang="en-CA" dirty="0"/>
              <a:t>volunteers working at </a:t>
            </a:r>
            <a:r>
              <a:rPr lang="en-CA" dirty="0" smtClean="0"/>
              <a:t>a squadron </a:t>
            </a:r>
            <a:r>
              <a:rPr lang="en-CA" dirty="0"/>
              <a:t>must be approved by </a:t>
            </a:r>
            <a:r>
              <a:rPr lang="en-CA" dirty="0" smtClean="0"/>
              <a:t>the Squadron CO</a:t>
            </a:r>
          </a:p>
          <a:p>
            <a:pPr>
              <a:defRPr/>
            </a:pPr>
            <a:endParaRPr lang="en-CA" sz="1000" dirty="0"/>
          </a:p>
          <a:p>
            <a:pPr lvl="1">
              <a:defRPr/>
            </a:pPr>
            <a:r>
              <a:rPr lang="en-CA" dirty="0" smtClean="0"/>
              <a:t>This </a:t>
            </a:r>
            <a:r>
              <a:rPr lang="en-CA" dirty="0"/>
              <a:t>includes not only volunteer instructors, but anyone who regularly attends cadet activities and provides any form of volunteer </a:t>
            </a:r>
            <a:r>
              <a:rPr lang="en-CA" dirty="0" smtClean="0"/>
              <a:t>service</a:t>
            </a:r>
          </a:p>
          <a:p>
            <a:pPr lvl="1">
              <a:defRPr/>
            </a:pPr>
            <a:endParaRPr lang="en-CA" sz="1000" dirty="0" smtClean="0"/>
          </a:p>
          <a:p>
            <a:pPr>
              <a:defRPr/>
            </a:pPr>
            <a:r>
              <a:rPr lang="en-CA" dirty="0" smtClean="0"/>
              <a:t>A </a:t>
            </a:r>
            <a:r>
              <a:rPr lang="en-CA" dirty="0"/>
              <a:t>volunteer agreement </a:t>
            </a:r>
            <a:r>
              <a:rPr lang="en-CA" dirty="0" smtClean="0"/>
              <a:t>(</a:t>
            </a:r>
            <a:r>
              <a:rPr lang="en-CA" dirty="0" err="1" smtClean="0"/>
              <a:t>Cdt</a:t>
            </a:r>
            <a:r>
              <a:rPr lang="en-CA" dirty="0" smtClean="0"/>
              <a:t> #139) must </a:t>
            </a:r>
            <a:r>
              <a:rPr lang="en-CA" dirty="0"/>
              <a:t>be completed as per CATO 23-07 and be submitted to the </a:t>
            </a:r>
            <a:r>
              <a:rPr lang="en-CA" dirty="0" smtClean="0"/>
              <a:t>RCSU (Pac) J1 section</a:t>
            </a:r>
          </a:p>
          <a:p>
            <a:pPr>
              <a:defRPr/>
            </a:pPr>
            <a:endParaRPr lang="en-CA" sz="1100" dirty="0"/>
          </a:p>
          <a:p>
            <a:pPr>
              <a:defRPr/>
            </a:pPr>
            <a:r>
              <a:rPr lang="en-CA" dirty="0" smtClean="0"/>
              <a:t>PRC </a:t>
            </a:r>
            <a:r>
              <a:rPr lang="en-CA" dirty="0"/>
              <a:t>/</a:t>
            </a:r>
            <a:r>
              <a:rPr lang="en-CA" dirty="0" smtClean="0"/>
              <a:t> </a:t>
            </a:r>
            <a:r>
              <a:rPr lang="en-CA" dirty="0"/>
              <a:t>VSS is required for all volunteers </a:t>
            </a:r>
            <a:r>
              <a:rPr lang="en-CA" dirty="0" smtClean="0"/>
              <a:t>working at a squadron</a:t>
            </a:r>
            <a:endParaRPr lang="en-CA" dirty="0"/>
          </a:p>
        </p:txBody>
      </p:sp>
    </p:spTree>
    <p:extLst>
      <p:ext uri="{BB962C8B-B14F-4D97-AF65-F5344CB8AC3E}">
        <p14:creationId xmlns:p14="http://schemas.microsoft.com/office/powerpoint/2010/main" val="18821535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Public Affairs</a:t>
            </a:r>
            <a:endParaRPr lang="en-CA" dirty="0"/>
          </a:p>
        </p:txBody>
      </p:sp>
      <p:sp>
        <p:nvSpPr>
          <p:cNvPr id="3" name="Content Placeholder 2"/>
          <p:cNvSpPr>
            <a:spLocks noGrp="1"/>
          </p:cNvSpPr>
          <p:nvPr>
            <p:ph idx="1"/>
          </p:nvPr>
        </p:nvSpPr>
        <p:spPr>
          <a:xfrm>
            <a:off x="457200" y="1417638"/>
            <a:ext cx="8229600" cy="4494647"/>
          </a:xfrm>
        </p:spPr>
        <p:txBody>
          <a:bodyPr>
            <a:normAutofit fontScale="85000" lnSpcReduction="20000"/>
          </a:bodyPr>
          <a:lstStyle/>
          <a:p>
            <a:r>
              <a:rPr lang="en-CA" i="1" dirty="0" smtClean="0"/>
              <a:t>COs Guide to Basic Public Affairs</a:t>
            </a:r>
          </a:p>
          <a:p>
            <a:pPr lvl="1"/>
            <a:r>
              <a:rPr lang="en-CA" dirty="0" smtClean="0"/>
              <a:t>Best practices and resources for public affairs at the corps level</a:t>
            </a:r>
          </a:p>
          <a:p>
            <a:r>
              <a:rPr lang="en-CA" dirty="0"/>
              <a:t>Print Materials &amp; Promo Videos</a:t>
            </a:r>
          </a:p>
          <a:p>
            <a:pPr lvl="1"/>
            <a:r>
              <a:rPr lang="en-CA" dirty="0"/>
              <a:t>Available on the File Repository, accessible by </a:t>
            </a:r>
            <a:r>
              <a:rPr lang="en-CA" dirty="0" smtClean="0"/>
              <a:t>anyone</a:t>
            </a:r>
          </a:p>
          <a:p>
            <a:pPr lvl="1"/>
            <a:r>
              <a:rPr lang="en-CA" dirty="0" smtClean="0"/>
              <a:t>Local printing using LSA or branch funds</a:t>
            </a:r>
          </a:p>
          <a:p>
            <a:pPr lvl="1"/>
            <a:r>
              <a:rPr lang="en-CA" dirty="0" smtClean="0"/>
              <a:t>Do not create your own products</a:t>
            </a:r>
            <a:endParaRPr lang="en-CA" dirty="0"/>
          </a:p>
          <a:p>
            <a:r>
              <a:rPr lang="en-CA" dirty="0" smtClean="0"/>
              <a:t>Promotional Materials</a:t>
            </a:r>
          </a:p>
          <a:p>
            <a:pPr lvl="1"/>
            <a:r>
              <a:rPr lang="en-CA" dirty="0" smtClean="0"/>
              <a:t>No longer available, do not expect more to arrive</a:t>
            </a:r>
          </a:p>
          <a:p>
            <a:r>
              <a:rPr lang="en-CA" dirty="0"/>
              <a:t>Engage your Cadet </a:t>
            </a:r>
            <a:r>
              <a:rPr lang="en-CA" dirty="0" smtClean="0"/>
              <a:t>Correspondents &amp; Zone UPARs</a:t>
            </a:r>
            <a:endParaRPr lang="en-CA" dirty="0"/>
          </a:p>
          <a:p>
            <a:pPr lvl="1"/>
            <a:r>
              <a:rPr lang="en-CA" dirty="0"/>
              <a:t>3 workshops this year, 38 spaces</a:t>
            </a:r>
          </a:p>
          <a:p>
            <a:pPr lvl="1"/>
            <a:endParaRPr lang="en-CA" dirty="0"/>
          </a:p>
        </p:txBody>
      </p:sp>
    </p:spTree>
    <p:extLst>
      <p:ext uri="{BB962C8B-B14F-4D97-AF65-F5344CB8AC3E}">
        <p14:creationId xmlns:p14="http://schemas.microsoft.com/office/powerpoint/2010/main" val="35028313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smtClean="0"/>
              <a:t>Financial Update</a:t>
            </a:r>
            <a:endParaRPr lang="en-CA" dirty="0"/>
          </a:p>
        </p:txBody>
      </p:sp>
      <p:sp>
        <p:nvSpPr>
          <p:cNvPr id="3" name="Content Placeholder 2"/>
          <p:cNvSpPr>
            <a:spLocks noGrp="1"/>
          </p:cNvSpPr>
          <p:nvPr>
            <p:ph idx="1"/>
          </p:nvPr>
        </p:nvSpPr>
        <p:spPr/>
        <p:txBody>
          <a:bodyPr>
            <a:normAutofit/>
          </a:bodyPr>
          <a:lstStyle/>
          <a:p>
            <a:r>
              <a:rPr lang="en-CA" dirty="0" smtClean="0"/>
              <a:t>We were provided less funding this year</a:t>
            </a:r>
          </a:p>
          <a:p>
            <a:r>
              <a:rPr lang="en-CA" dirty="0" smtClean="0"/>
              <a:t>Analyzing options to maintain similar support as provided last year</a:t>
            </a:r>
          </a:p>
          <a:p>
            <a:r>
              <a:rPr lang="en-CA" dirty="0" smtClean="0"/>
              <a:t>Must continue to identify the most cost efficient means to deliver our training</a:t>
            </a:r>
            <a:endParaRPr lang="en-CA" dirty="0"/>
          </a:p>
          <a:p>
            <a:r>
              <a:rPr lang="en-CA" dirty="0" smtClean="0"/>
              <a:t>No direct impact to delivery of local program</a:t>
            </a:r>
          </a:p>
        </p:txBody>
      </p:sp>
    </p:spTree>
    <p:extLst>
      <p:ext uri="{BB962C8B-B14F-4D97-AF65-F5344CB8AC3E}">
        <p14:creationId xmlns:p14="http://schemas.microsoft.com/office/powerpoint/2010/main" val="19059460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Local Support Allocation (LSA)</a:t>
            </a:r>
            <a:endParaRPr lang="en-CA" dirty="0"/>
          </a:p>
        </p:txBody>
      </p:sp>
      <p:sp>
        <p:nvSpPr>
          <p:cNvPr id="3" name="Content Placeholder 2"/>
          <p:cNvSpPr>
            <a:spLocks noGrp="1"/>
          </p:cNvSpPr>
          <p:nvPr>
            <p:ph idx="1"/>
          </p:nvPr>
        </p:nvSpPr>
        <p:spPr>
          <a:xfrm>
            <a:off x="457199" y="1600200"/>
            <a:ext cx="8423753" cy="4343399"/>
          </a:xfrm>
        </p:spPr>
        <p:txBody>
          <a:bodyPr>
            <a:normAutofit fontScale="85000" lnSpcReduction="10000"/>
          </a:bodyPr>
          <a:lstStyle/>
          <a:p>
            <a:r>
              <a:rPr lang="en-CA" sz="3300" dirty="0" smtClean="0"/>
              <a:t>No reduction in your LSA</a:t>
            </a:r>
          </a:p>
          <a:p>
            <a:r>
              <a:rPr lang="en-CA" sz="3300" dirty="0" smtClean="0"/>
              <a:t>Category restrictions removed</a:t>
            </a:r>
          </a:p>
          <a:p>
            <a:pPr lvl="2"/>
            <a:r>
              <a:rPr lang="en-CA" sz="2800" dirty="0" smtClean="0"/>
              <a:t>Category 1 – Optional Training Activities</a:t>
            </a:r>
          </a:p>
          <a:p>
            <a:pPr lvl="2"/>
            <a:r>
              <a:rPr lang="en-CA" sz="2800" dirty="0" smtClean="0"/>
              <a:t>Category 2 – Optional Physical Activities</a:t>
            </a:r>
          </a:p>
          <a:p>
            <a:pPr lvl="2"/>
            <a:r>
              <a:rPr lang="en-CA" sz="2800" dirty="0" smtClean="0"/>
              <a:t>Category 3 – Administrative Support</a:t>
            </a:r>
          </a:p>
          <a:p>
            <a:r>
              <a:rPr lang="en-CA" sz="3300" dirty="0" smtClean="0"/>
              <a:t>Spend allocation early–submit invoices prior to 31 Dec</a:t>
            </a:r>
          </a:p>
          <a:p>
            <a:r>
              <a:rPr lang="en-CA" sz="3300" dirty="0" smtClean="0"/>
              <a:t>Online package available to Corps Staff on SharePoint in “Library” under “J8 Claims &amp; Invoices.”</a:t>
            </a:r>
          </a:p>
          <a:p>
            <a:r>
              <a:rPr lang="en-CA" sz="3300" dirty="0" smtClean="0"/>
              <a:t>Call LS Noemi Brunet at 250-363-7345</a:t>
            </a:r>
            <a:endParaRPr lang="en-CA" sz="3300" dirty="0"/>
          </a:p>
        </p:txBody>
      </p:sp>
    </p:spTree>
    <p:extLst>
      <p:ext uri="{BB962C8B-B14F-4D97-AF65-F5344CB8AC3E}">
        <p14:creationId xmlns:p14="http://schemas.microsoft.com/office/powerpoint/2010/main" val="27933969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6" y="304800"/>
            <a:ext cx="8991600" cy="609600"/>
          </a:xfrm>
        </p:spPr>
        <p:txBody>
          <a:bodyPr>
            <a:normAutofit fontScale="90000"/>
          </a:bodyPr>
          <a:lstStyle/>
          <a:p>
            <a:r>
              <a:rPr lang="en-CA" dirty="0"/>
              <a:t> </a:t>
            </a:r>
            <a:r>
              <a:rPr lang="en-CA" dirty="0" smtClean="0"/>
              <a:t>Local Support Allocation</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48488111"/>
              </p:ext>
            </p:extLst>
          </p:nvPr>
        </p:nvGraphicFramePr>
        <p:xfrm>
          <a:off x="457200" y="1600200"/>
          <a:ext cx="8229600" cy="111252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CA" dirty="0" smtClean="0"/>
                        <a:t>Current Allocation (All Army</a:t>
                      </a:r>
                      <a:r>
                        <a:rPr lang="en-CA" baseline="0" dirty="0" smtClean="0"/>
                        <a:t> Cadet Corps</a:t>
                      </a:r>
                      <a:r>
                        <a:rPr lang="en-CA" dirty="0" smtClean="0"/>
                        <a:t>)</a:t>
                      </a:r>
                      <a:endParaRPr lang="en-CA" dirty="0"/>
                    </a:p>
                  </a:txBody>
                  <a:tcPr/>
                </a:tc>
                <a:tc>
                  <a:txBody>
                    <a:bodyPr/>
                    <a:lstStyle/>
                    <a:p>
                      <a:r>
                        <a:rPr lang="en-CA" dirty="0" smtClean="0"/>
                        <a:t>$115,185.00</a:t>
                      </a:r>
                      <a:endParaRPr lang="en-CA" dirty="0"/>
                    </a:p>
                  </a:txBody>
                  <a:tcPr/>
                </a:tc>
              </a:tr>
              <a:tr h="370840">
                <a:tc>
                  <a:txBody>
                    <a:bodyPr/>
                    <a:lstStyle/>
                    <a:p>
                      <a:r>
                        <a:rPr lang="en-CA" dirty="0" smtClean="0"/>
                        <a:t>Current Claims Processed</a:t>
                      </a:r>
                      <a:endParaRPr lang="en-CA" dirty="0"/>
                    </a:p>
                  </a:txBody>
                  <a:tcPr/>
                </a:tc>
                <a:tc>
                  <a:txBody>
                    <a:bodyPr/>
                    <a:lstStyle/>
                    <a:p>
                      <a:r>
                        <a:rPr lang="en-CA" dirty="0" smtClean="0"/>
                        <a:t>$7,734.37</a:t>
                      </a:r>
                      <a:endParaRPr lang="en-CA" dirty="0"/>
                    </a:p>
                  </a:txBody>
                  <a:tcPr/>
                </a:tc>
              </a:tr>
              <a:tr h="370840">
                <a:tc>
                  <a:txBody>
                    <a:bodyPr/>
                    <a:lstStyle/>
                    <a:p>
                      <a:r>
                        <a:rPr lang="en-CA" dirty="0" smtClean="0"/>
                        <a:t>Remaining Balance</a:t>
                      </a:r>
                      <a:endParaRPr lang="en-CA" dirty="0"/>
                    </a:p>
                  </a:txBody>
                  <a:tcPr/>
                </a:tc>
                <a:tc>
                  <a:txBody>
                    <a:bodyPr/>
                    <a:lstStyle/>
                    <a:p>
                      <a:r>
                        <a:rPr lang="en-CA" dirty="0" smtClean="0"/>
                        <a:t>$</a:t>
                      </a:r>
                      <a:r>
                        <a:rPr lang="en-CA" dirty="0" smtClean="0"/>
                        <a:t>107,450.63</a:t>
                      </a:r>
                      <a:endParaRPr lang="en-CA" dirty="0"/>
                    </a:p>
                  </a:txBody>
                  <a:tcPr/>
                </a:tc>
              </a:tr>
            </a:tbl>
          </a:graphicData>
        </a:graphic>
      </p:graphicFrame>
      <p:sp>
        <p:nvSpPr>
          <p:cNvPr id="5" name="TextBox 4"/>
          <p:cNvSpPr txBox="1"/>
          <p:nvPr/>
        </p:nvSpPr>
        <p:spPr>
          <a:xfrm>
            <a:off x="892098" y="3660495"/>
            <a:ext cx="7081024" cy="707886"/>
          </a:xfrm>
          <a:prstGeom prst="rect">
            <a:avLst/>
          </a:prstGeom>
          <a:noFill/>
        </p:spPr>
        <p:txBody>
          <a:bodyPr wrap="square" rtlCol="0">
            <a:spAutoFit/>
          </a:bodyPr>
          <a:lstStyle/>
          <a:p>
            <a:pPr algn="ctr"/>
            <a:r>
              <a:rPr lang="en-CA" sz="4000" dirty="0" smtClean="0"/>
              <a:t>Invoices Due 31 December 2019</a:t>
            </a:r>
            <a:endParaRPr lang="en-CA" sz="4000" dirty="0"/>
          </a:p>
        </p:txBody>
      </p:sp>
    </p:spTree>
    <p:extLst>
      <p:ext uri="{BB962C8B-B14F-4D97-AF65-F5344CB8AC3E}">
        <p14:creationId xmlns:p14="http://schemas.microsoft.com/office/powerpoint/2010/main" val="27147982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smtClean="0"/>
              <a:t>Challenges</a:t>
            </a:r>
            <a:endParaRPr lang="en-CA" dirty="0"/>
          </a:p>
        </p:txBody>
      </p:sp>
      <p:sp>
        <p:nvSpPr>
          <p:cNvPr id="3" name="Content Placeholder 2"/>
          <p:cNvSpPr>
            <a:spLocks noGrp="1"/>
          </p:cNvSpPr>
          <p:nvPr>
            <p:ph idx="1"/>
          </p:nvPr>
        </p:nvSpPr>
        <p:spPr/>
        <p:txBody>
          <a:bodyPr/>
          <a:lstStyle/>
          <a:p>
            <a:r>
              <a:rPr lang="en-CA" altLang="en-US" dirty="0" smtClean="0"/>
              <a:t>Filling Adult Positions at CTCs</a:t>
            </a:r>
            <a:endParaRPr lang="en-CA" altLang="en-US" dirty="0"/>
          </a:p>
          <a:p>
            <a:r>
              <a:rPr lang="en-CA" altLang="en-US" dirty="0" smtClean="0"/>
              <a:t>Funding Pressures</a:t>
            </a:r>
          </a:p>
          <a:p>
            <a:r>
              <a:rPr lang="en-CA" altLang="en-US" dirty="0" smtClean="0"/>
              <a:t>Recruiting Processing Time.</a:t>
            </a:r>
            <a:endParaRPr lang="en-CA" altLang="en-US" dirty="0"/>
          </a:p>
          <a:p>
            <a:endParaRPr lang="en-CA" altLang="en-US" dirty="0"/>
          </a:p>
        </p:txBody>
      </p:sp>
    </p:spTree>
    <p:extLst>
      <p:ext uri="{BB962C8B-B14F-4D97-AF65-F5344CB8AC3E}">
        <p14:creationId xmlns:p14="http://schemas.microsoft.com/office/powerpoint/2010/main" val="31558892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1869"/>
            <a:ext cx="8229600" cy="1143000"/>
          </a:xfrm>
        </p:spPr>
        <p:txBody>
          <a:bodyPr>
            <a:normAutofit fontScale="90000"/>
          </a:bodyPr>
          <a:lstStyle/>
          <a:p>
            <a:r>
              <a:rPr lang="en-CA" dirty="0" smtClean="0"/>
              <a:t>Contacts</a:t>
            </a:r>
            <a:br>
              <a:rPr lang="en-CA" dirty="0" smtClean="0"/>
            </a:br>
            <a:r>
              <a:rPr lang="en-CA" dirty="0" smtClean="0"/>
              <a:t>Regional Cadet Support Unit (Pacific)</a:t>
            </a:r>
            <a:br>
              <a:rPr lang="en-CA" dirty="0" smtClean="0"/>
            </a:br>
            <a:endParaRPr lang="en-CA" dirty="0"/>
          </a:p>
        </p:txBody>
      </p:sp>
      <p:sp>
        <p:nvSpPr>
          <p:cNvPr id="3" name="Content Placeholder 2"/>
          <p:cNvSpPr>
            <a:spLocks noGrp="1"/>
          </p:cNvSpPr>
          <p:nvPr>
            <p:ph idx="1"/>
          </p:nvPr>
        </p:nvSpPr>
        <p:spPr>
          <a:xfrm>
            <a:off x="457200" y="1785769"/>
            <a:ext cx="4185138" cy="1719431"/>
          </a:xfrm>
        </p:spPr>
        <p:txBody>
          <a:bodyPr>
            <a:normAutofit fontScale="92500" lnSpcReduction="20000"/>
          </a:bodyPr>
          <a:lstStyle/>
          <a:p>
            <a:pPr marL="0" indent="0">
              <a:buNone/>
            </a:pPr>
            <a:r>
              <a:rPr lang="en-CA" altLang="en-US" sz="2800" b="1" i="1" u="sng" dirty="0" smtClean="0"/>
              <a:t>Commanding Officer</a:t>
            </a:r>
          </a:p>
          <a:p>
            <a:pPr marL="0" indent="0">
              <a:buNone/>
            </a:pPr>
            <a:r>
              <a:rPr lang="en-CA" altLang="en-US" sz="2800" dirty="0" smtClean="0"/>
              <a:t>Cdr Brad Henderson</a:t>
            </a:r>
            <a:endParaRPr lang="en-CA" altLang="en-US" sz="2800" dirty="0" smtClean="0">
              <a:hlinkClick r:id="rId3"/>
            </a:endParaRPr>
          </a:p>
          <a:p>
            <a:r>
              <a:rPr lang="en-CA" altLang="en-US" sz="2000" dirty="0" smtClean="0">
                <a:hlinkClick r:id="rId3"/>
              </a:rPr>
              <a:t>Brad.Henderson@forces.gc.ca</a:t>
            </a:r>
            <a:endParaRPr lang="en-CA" altLang="en-US" sz="2000" dirty="0" smtClean="0"/>
          </a:p>
          <a:p>
            <a:r>
              <a:rPr lang="en-CA" altLang="en-US" sz="2000" dirty="0" smtClean="0"/>
              <a:t>(250) 363 0824</a:t>
            </a:r>
          </a:p>
          <a:p>
            <a:r>
              <a:rPr lang="en-CA" altLang="en-US" sz="2000" dirty="0" smtClean="0"/>
              <a:t>(250) 896 7080 (BlackBerry)</a:t>
            </a:r>
            <a:endParaRPr lang="en-CA" altLang="en-US" sz="2000" dirty="0"/>
          </a:p>
        </p:txBody>
      </p:sp>
      <p:sp>
        <p:nvSpPr>
          <p:cNvPr id="5" name="Content Placeholder 2"/>
          <p:cNvSpPr txBox="1">
            <a:spLocks/>
          </p:cNvSpPr>
          <p:nvPr/>
        </p:nvSpPr>
        <p:spPr>
          <a:xfrm>
            <a:off x="4829904" y="1785770"/>
            <a:ext cx="4185138" cy="1719431"/>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CA" altLang="en-US" sz="2800" b="1" i="1" u="sng" dirty="0" smtClean="0"/>
              <a:t>Region CWO</a:t>
            </a:r>
          </a:p>
          <a:p>
            <a:pPr marL="0" indent="0">
              <a:buFont typeface="Arial"/>
              <a:buNone/>
            </a:pPr>
            <a:r>
              <a:rPr lang="en-CA" altLang="en-US" sz="2800" dirty="0" smtClean="0"/>
              <a:t>CPO1 David Bliss</a:t>
            </a:r>
            <a:endParaRPr lang="en-CA" altLang="en-US" sz="2800" dirty="0" smtClean="0">
              <a:hlinkClick r:id="rId3"/>
            </a:endParaRPr>
          </a:p>
          <a:p>
            <a:r>
              <a:rPr lang="en-CA" altLang="en-US" sz="2000" dirty="0" smtClean="0">
                <a:hlinkClick r:id="rId3"/>
              </a:rPr>
              <a:t>David.Bliss2@forces.gc.ca</a:t>
            </a:r>
            <a:endParaRPr lang="en-CA" altLang="en-US" sz="2000" dirty="0" smtClean="0"/>
          </a:p>
          <a:p>
            <a:r>
              <a:rPr lang="en-CA" altLang="en-US" sz="2000" dirty="0" smtClean="0"/>
              <a:t>(250) 363 0854</a:t>
            </a:r>
          </a:p>
          <a:p>
            <a:r>
              <a:rPr lang="en-CA" altLang="en-US" sz="2000" dirty="0" smtClean="0"/>
              <a:t>(250) 889 2944 (BlackBerry)</a:t>
            </a:r>
            <a:endParaRPr lang="en-CA" altLang="en-US" sz="2000" dirty="0"/>
          </a:p>
        </p:txBody>
      </p:sp>
      <p:sp>
        <p:nvSpPr>
          <p:cNvPr id="6" name="Content Placeholder 2"/>
          <p:cNvSpPr txBox="1">
            <a:spLocks/>
          </p:cNvSpPr>
          <p:nvPr/>
        </p:nvSpPr>
        <p:spPr>
          <a:xfrm>
            <a:off x="457201" y="3895921"/>
            <a:ext cx="4185138" cy="1719431"/>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CA" altLang="en-US" sz="2800" b="1" i="1" u="sng" dirty="0" smtClean="0"/>
              <a:t>DCO &amp; J35 Chief </a:t>
            </a:r>
            <a:r>
              <a:rPr lang="en-CA" altLang="en-US" sz="2800" b="1" i="1" u="sng" dirty="0" err="1" smtClean="0"/>
              <a:t>Trg</a:t>
            </a:r>
            <a:r>
              <a:rPr lang="en-CA" altLang="en-US" sz="2800" b="1" i="1" u="sng" dirty="0" smtClean="0"/>
              <a:t> O</a:t>
            </a:r>
          </a:p>
          <a:p>
            <a:pPr marL="0" indent="0">
              <a:buFont typeface="Arial"/>
              <a:buNone/>
            </a:pPr>
            <a:r>
              <a:rPr lang="en-CA" altLang="en-US" sz="2800" dirty="0" smtClean="0"/>
              <a:t>LCol Neville Head</a:t>
            </a:r>
            <a:endParaRPr lang="en-CA" altLang="en-US" sz="2800" dirty="0" smtClean="0">
              <a:hlinkClick r:id="rId3"/>
            </a:endParaRPr>
          </a:p>
          <a:p>
            <a:r>
              <a:rPr lang="en-CA" altLang="en-US" sz="2000" dirty="0" smtClean="0">
                <a:hlinkClick r:id="rId3"/>
              </a:rPr>
              <a:t>Neville.Head@forces.gc.ca</a:t>
            </a:r>
            <a:endParaRPr lang="en-CA" altLang="en-US" sz="2000" dirty="0" smtClean="0"/>
          </a:p>
          <a:p>
            <a:r>
              <a:rPr lang="en-CA" altLang="en-US" sz="2000" dirty="0" smtClean="0"/>
              <a:t>(250) 363 0854</a:t>
            </a:r>
          </a:p>
          <a:p>
            <a:r>
              <a:rPr lang="en-CA" altLang="en-US" sz="2000" dirty="0" smtClean="0"/>
              <a:t>(250) 508 7572 (BlackBerry)</a:t>
            </a:r>
            <a:endParaRPr lang="en-CA" altLang="en-US" sz="2000" dirty="0"/>
          </a:p>
        </p:txBody>
      </p:sp>
      <p:sp>
        <p:nvSpPr>
          <p:cNvPr id="7" name="Content Placeholder 2"/>
          <p:cNvSpPr txBox="1">
            <a:spLocks/>
          </p:cNvSpPr>
          <p:nvPr/>
        </p:nvSpPr>
        <p:spPr>
          <a:xfrm>
            <a:off x="4829905" y="3872481"/>
            <a:ext cx="4185138" cy="1613920"/>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CA" altLang="en-US" sz="2800" b="1" i="1" u="sng" dirty="0" smtClean="0"/>
              <a:t>Chief of Staff</a:t>
            </a:r>
          </a:p>
          <a:p>
            <a:pPr marL="0" indent="0">
              <a:buFont typeface="Arial"/>
              <a:buNone/>
            </a:pPr>
            <a:r>
              <a:rPr lang="en-CA" altLang="en-US" sz="2800" dirty="0" smtClean="0"/>
              <a:t>Maj Greg Clarke</a:t>
            </a:r>
            <a:endParaRPr lang="en-CA" altLang="en-US" sz="2800" dirty="0" smtClean="0">
              <a:hlinkClick r:id="rId3"/>
            </a:endParaRPr>
          </a:p>
          <a:p>
            <a:r>
              <a:rPr lang="en-CA" altLang="en-US" sz="2000" dirty="0" smtClean="0">
                <a:hlinkClick r:id="rId3"/>
              </a:rPr>
              <a:t>Gregory.Clarke2@forces.gc.ca</a:t>
            </a:r>
            <a:endParaRPr lang="en-CA" altLang="en-US" sz="2000" dirty="0" smtClean="0"/>
          </a:p>
          <a:p>
            <a:r>
              <a:rPr lang="en-CA" altLang="en-US" sz="2000" dirty="0" smtClean="0"/>
              <a:t>(250) 363 0879</a:t>
            </a:r>
          </a:p>
          <a:p>
            <a:pPr marL="0" indent="0">
              <a:buNone/>
            </a:pPr>
            <a:endParaRPr lang="en-CA" altLang="en-US" sz="2000" dirty="0"/>
          </a:p>
        </p:txBody>
      </p:sp>
    </p:spTree>
    <p:extLst>
      <p:ext uri="{BB962C8B-B14F-4D97-AF65-F5344CB8AC3E}">
        <p14:creationId xmlns:p14="http://schemas.microsoft.com/office/powerpoint/2010/main" val="984406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5875"/>
            <a:ext cx="8991600" cy="609600"/>
          </a:xfrm>
        </p:spPr>
        <p:txBody>
          <a:bodyPr>
            <a:normAutofit fontScale="90000"/>
          </a:bodyPr>
          <a:lstStyle/>
          <a:p>
            <a:r>
              <a:rPr lang="en-CA" b="1" u="sng" dirty="0" smtClean="0">
                <a:solidFill>
                  <a:srgbClr val="000000"/>
                </a:solidFill>
                <a:latin typeface="Calibri" panose="020F0502020204030204" pitchFamily="34" charset="0"/>
                <a:ea typeface="Times New Roman"/>
              </a:rPr>
              <a:t>MISSION </a:t>
            </a:r>
            <a:endParaRPr lang="en-CA" b="1" dirty="0">
              <a:latin typeface="Calibri" panose="020F0502020204030204" pitchFamily="34" charset="0"/>
            </a:endParaRPr>
          </a:p>
        </p:txBody>
      </p:sp>
      <p:sp>
        <p:nvSpPr>
          <p:cNvPr id="5" name="Content Placeholder 2"/>
          <p:cNvSpPr>
            <a:spLocks noGrp="1"/>
          </p:cNvSpPr>
          <p:nvPr>
            <p:ph idx="1"/>
          </p:nvPr>
        </p:nvSpPr>
        <p:spPr>
          <a:xfrm>
            <a:off x="685800" y="362186"/>
            <a:ext cx="7772400" cy="5098504"/>
          </a:xfrm>
        </p:spPr>
        <p:txBody>
          <a:bodyPr/>
          <a:lstStyle/>
          <a:p>
            <a:endParaRPr lang="en-CA" sz="1600" dirty="0"/>
          </a:p>
          <a:p>
            <a:pPr marL="0" indent="0">
              <a:buNone/>
            </a:pPr>
            <a:endParaRPr lang="en-CA" sz="1600" dirty="0" smtClean="0"/>
          </a:p>
          <a:p>
            <a:pPr marL="0" indent="0">
              <a:buNone/>
            </a:pPr>
            <a:r>
              <a:rPr lang="en-CA" sz="2800" b="1" dirty="0" smtClean="0"/>
              <a:t>The </a:t>
            </a:r>
            <a:r>
              <a:rPr lang="en-CA" sz="2800" b="1" dirty="0"/>
              <a:t>Mission of the Natl CJCR </a:t>
            </a:r>
            <a:r>
              <a:rPr lang="en-CA" sz="2800" b="1" dirty="0" err="1"/>
              <a:t>Sp</a:t>
            </a:r>
            <a:r>
              <a:rPr lang="en-CA" sz="2800" b="1" dirty="0"/>
              <a:t> </a:t>
            </a:r>
            <a:r>
              <a:rPr lang="en-CA" sz="2800" b="1" dirty="0" err="1"/>
              <a:t>Gp</a:t>
            </a:r>
            <a:r>
              <a:rPr lang="en-CA" sz="2800" b="1" dirty="0"/>
              <a:t> is to:  </a:t>
            </a:r>
            <a:r>
              <a:rPr lang="en-CA" sz="2800" dirty="0"/>
              <a:t>support and deliver a Cadet Program that contributes to the </a:t>
            </a:r>
            <a:r>
              <a:rPr lang="en-CA" sz="2800" u="sng" dirty="0"/>
              <a:t>development and preparation of youth for the transition to adulthood</a:t>
            </a:r>
            <a:r>
              <a:rPr lang="en-CA" sz="2800" dirty="0"/>
              <a:t>, enabling them to meet the challenges of modern society, through a dynamic, community-based program; and support the delivery of the JCR Program by the Canadian Army (CA) which provides a structured youth program and promotes traditional cultures and lifestyles, in remote and isolated communities in Canada.</a:t>
            </a:r>
          </a:p>
          <a:p>
            <a:pPr marL="0" indent="0">
              <a:buNone/>
            </a:pPr>
            <a:endParaRPr lang="en-CA" sz="1600" dirty="0"/>
          </a:p>
        </p:txBody>
      </p:sp>
    </p:spTree>
    <p:extLst>
      <p:ext uri="{BB962C8B-B14F-4D97-AF65-F5344CB8AC3E}">
        <p14:creationId xmlns:p14="http://schemas.microsoft.com/office/powerpoint/2010/main" val="29479640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59737"/>
            <a:ext cx="8229600" cy="1289303"/>
          </a:xfrm>
        </p:spPr>
        <p:txBody>
          <a:bodyPr>
            <a:normAutofit/>
          </a:bodyPr>
          <a:lstStyle/>
          <a:p>
            <a:pPr marL="0" indent="0" algn="ctr">
              <a:buNone/>
            </a:pPr>
            <a:r>
              <a:rPr lang="en-CA" altLang="en-US" sz="7200" dirty="0"/>
              <a:t>Questions</a:t>
            </a:r>
            <a:r>
              <a:rPr lang="en-CA" altLang="en-US" sz="7200" dirty="0" smtClean="0"/>
              <a:t>?</a:t>
            </a:r>
          </a:p>
          <a:p>
            <a:pPr marL="0" indent="0" algn="ctr">
              <a:buNone/>
            </a:pPr>
            <a:endParaRPr lang="en-CA" altLang="en-US" sz="2400" dirty="0"/>
          </a:p>
          <a:p>
            <a:pPr marL="0" indent="0">
              <a:buNone/>
            </a:pPr>
            <a:endParaRPr lang="en-CA" sz="7200" dirty="0"/>
          </a:p>
        </p:txBody>
      </p:sp>
    </p:spTree>
    <p:extLst>
      <p:ext uri="{BB962C8B-B14F-4D97-AF65-F5344CB8AC3E}">
        <p14:creationId xmlns:p14="http://schemas.microsoft.com/office/powerpoint/2010/main" val="3445601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466" y="0"/>
            <a:ext cx="7947067" cy="5960301"/>
          </a:xfrm>
        </p:spPr>
      </p:pic>
    </p:spTree>
    <p:extLst>
      <p:ext uri="{BB962C8B-B14F-4D97-AF65-F5344CB8AC3E}">
        <p14:creationId xmlns:p14="http://schemas.microsoft.com/office/powerpoint/2010/main" val="27621373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255946"/>
            <a:ext cx="8991600" cy="609600"/>
          </a:xfrm>
        </p:spPr>
        <p:txBody>
          <a:bodyPr>
            <a:normAutofit fontScale="90000"/>
          </a:bodyPr>
          <a:lstStyle/>
          <a:p>
            <a:r>
              <a:rPr lang="en-US" altLang="en-US" dirty="0" smtClean="0"/>
              <a:t>RCSU Staff Update</a:t>
            </a:r>
          </a:p>
        </p:txBody>
      </p:sp>
      <p:sp>
        <p:nvSpPr>
          <p:cNvPr id="6147" name="Content Placeholder 2"/>
          <p:cNvSpPr>
            <a:spLocks noGrp="1"/>
          </p:cNvSpPr>
          <p:nvPr>
            <p:ph idx="1"/>
          </p:nvPr>
        </p:nvSpPr>
        <p:spPr>
          <a:xfrm>
            <a:off x="457200" y="1137425"/>
            <a:ext cx="8229600" cy="4954282"/>
          </a:xfrm>
        </p:spPr>
        <p:txBody>
          <a:bodyPr>
            <a:normAutofit lnSpcReduction="10000"/>
          </a:bodyPr>
          <a:lstStyle/>
          <a:p>
            <a:r>
              <a:rPr lang="en-CA" altLang="en-US" sz="2400" dirty="0" smtClean="0">
                <a:solidFill>
                  <a:schemeClr val="tx2"/>
                </a:solidFill>
              </a:rPr>
              <a:t>RCSU CO: </a:t>
            </a:r>
            <a:r>
              <a:rPr lang="en-CA" altLang="en-US" sz="2000" dirty="0" smtClean="0"/>
              <a:t>		</a:t>
            </a:r>
            <a:r>
              <a:rPr lang="en-CA" altLang="en-US" sz="2400" dirty="0" smtClean="0"/>
              <a:t>Commander D.B. Henderson</a:t>
            </a:r>
          </a:p>
          <a:p>
            <a:pPr marL="0" indent="0">
              <a:buNone/>
            </a:pPr>
            <a:endParaRPr lang="en-CA" altLang="en-US" sz="1000" dirty="0" smtClean="0"/>
          </a:p>
          <a:p>
            <a:r>
              <a:rPr lang="en-CA" altLang="en-US" sz="2400" dirty="0" smtClean="0">
                <a:solidFill>
                  <a:schemeClr val="tx2"/>
                </a:solidFill>
              </a:rPr>
              <a:t>RCSU CWO: </a:t>
            </a:r>
            <a:r>
              <a:rPr lang="en-CA" altLang="en-US" sz="2400" dirty="0" smtClean="0"/>
              <a:t>	Chief Petty Officer 1</a:t>
            </a:r>
            <a:r>
              <a:rPr lang="en-CA" altLang="en-US" sz="2400" baseline="30000" dirty="0" smtClean="0"/>
              <a:t>st</a:t>
            </a:r>
            <a:r>
              <a:rPr lang="en-CA" altLang="en-US" sz="2400" dirty="0" smtClean="0"/>
              <a:t> Class D. Bliss</a:t>
            </a:r>
          </a:p>
          <a:p>
            <a:pPr marL="457200" lvl="1" indent="0">
              <a:buNone/>
            </a:pPr>
            <a:endParaRPr lang="en-CA" altLang="en-US" sz="1000" dirty="0" smtClean="0"/>
          </a:p>
          <a:p>
            <a:r>
              <a:rPr lang="en-CA" altLang="en-US" sz="2400" dirty="0" smtClean="0">
                <a:solidFill>
                  <a:schemeClr val="tx2"/>
                </a:solidFill>
              </a:rPr>
              <a:t>Chief of Staff: </a:t>
            </a:r>
            <a:r>
              <a:rPr lang="en-CA" altLang="en-US" sz="2400" dirty="0" smtClean="0"/>
              <a:t>	Major G. Clarke</a:t>
            </a:r>
          </a:p>
          <a:p>
            <a:endParaRPr lang="en-CA" altLang="en-US" sz="1000" dirty="0" smtClean="0"/>
          </a:p>
          <a:p>
            <a:r>
              <a:rPr lang="en-CA" altLang="en-US" sz="2400" dirty="0" smtClean="0">
                <a:solidFill>
                  <a:schemeClr val="tx2"/>
                </a:solidFill>
              </a:rPr>
              <a:t>OIC </a:t>
            </a:r>
            <a:r>
              <a:rPr lang="en-CA" altLang="en-US" sz="2400" dirty="0" err="1" smtClean="0">
                <a:solidFill>
                  <a:schemeClr val="tx2"/>
                </a:solidFill>
              </a:rPr>
              <a:t>Reg</a:t>
            </a:r>
            <a:r>
              <a:rPr lang="en-CA" altLang="en-US" sz="2400" dirty="0" smtClean="0">
                <a:solidFill>
                  <a:schemeClr val="tx2"/>
                </a:solidFill>
              </a:rPr>
              <a:t> </a:t>
            </a:r>
            <a:r>
              <a:rPr lang="en-CA" altLang="en-US" sz="2400" dirty="0" err="1" smtClean="0">
                <a:solidFill>
                  <a:schemeClr val="tx2"/>
                </a:solidFill>
              </a:rPr>
              <a:t>Trg</a:t>
            </a:r>
            <a:r>
              <a:rPr lang="en-CA" altLang="en-US" sz="2400" dirty="0" smtClean="0">
                <a:solidFill>
                  <a:schemeClr val="tx2"/>
                </a:solidFill>
              </a:rPr>
              <a:t>:</a:t>
            </a:r>
            <a:r>
              <a:rPr lang="en-CA" altLang="en-US" sz="2400" dirty="0" smtClean="0"/>
              <a:t>	Major S. Bissell</a:t>
            </a:r>
          </a:p>
          <a:p>
            <a:endParaRPr lang="en-CA" altLang="en-US" sz="1000" dirty="0" smtClean="0"/>
          </a:p>
          <a:p>
            <a:r>
              <a:rPr lang="en-CA" altLang="en-US" sz="2400" dirty="0" smtClean="0">
                <a:solidFill>
                  <a:schemeClr val="tx2"/>
                </a:solidFill>
              </a:rPr>
              <a:t>OIC Interior:</a:t>
            </a:r>
            <a:r>
              <a:rPr lang="en-CA" altLang="en-US" sz="2400" dirty="0" smtClean="0"/>
              <a:t>	Major M. Novak</a:t>
            </a:r>
          </a:p>
          <a:p>
            <a:endParaRPr lang="en-CA" altLang="en-US" sz="1000" dirty="0" smtClean="0"/>
          </a:p>
          <a:p>
            <a:r>
              <a:rPr lang="en-CA" altLang="en-US" sz="2400" dirty="0" smtClean="0">
                <a:solidFill>
                  <a:schemeClr val="tx2"/>
                </a:solidFill>
              </a:rPr>
              <a:t>Zone </a:t>
            </a:r>
            <a:r>
              <a:rPr lang="en-CA" altLang="en-US" sz="2400" dirty="0" err="1" smtClean="0">
                <a:solidFill>
                  <a:schemeClr val="tx2"/>
                </a:solidFill>
              </a:rPr>
              <a:t>Trg</a:t>
            </a:r>
            <a:r>
              <a:rPr lang="en-CA" altLang="en-US" sz="2400" dirty="0" smtClean="0">
                <a:solidFill>
                  <a:schemeClr val="tx2"/>
                </a:solidFill>
              </a:rPr>
              <a:t> O’s:</a:t>
            </a:r>
            <a:r>
              <a:rPr lang="en-CA" altLang="en-US" sz="2400" dirty="0" smtClean="0"/>
              <a:t>	Captain Adams returning (Capt King Backfill)</a:t>
            </a:r>
          </a:p>
          <a:p>
            <a:pPr marL="0" indent="0">
              <a:buNone/>
            </a:pPr>
            <a:r>
              <a:rPr lang="en-CA" altLang="en-US" sz="2400" dirty="0" smtClean="0"/>
              <a:t>					Captain Dalgleish replacing Captain Hamilton</a:t>
            </a:r>
          </a:p>
          <a:p>
            <a:pPr marL="0" indent="0">
              <a:buNone/>
            </a:pPr>
            <a:r>
              <a:rPr lang="en-CA" altLang="en-US" sz="2400" dirty="0" smtClean="0"/>
              <a:t>					Captain Smith replacing Captain </a:t>
            </a:r>
            <a:r>
              <a:rPr lang="en-CA" altLang="en-US" sz="2400" dirty="0" err="1" smtClean="0"/>
              <a:t>Dykeman</a:t>
            </a:r>
            <a:r>
              <a:rPr lang="en-CA" altLang="en-US" sz="2400" dirty="0" smtClean="0"/>
              <a:t> </a:t>
            </a:r>
          </a:p>
          <a:p>
            <a:pPr marL="0" indent="0">
              <a:buNone/>
            </a:pPr>
            <a:endParaRPr lang="en-CA" altLang="en-US" sz="1000" dirty="0" smtClean="0"/>
          </a:p>
          <a:p>
            <a:pPr marL="0" indent="0">
              <a:buNone/>
            </a:pPr>
            <a:r>
              <a:rPr lang="en-CA" altLang="en-US" sz="2400" dirty="0">
                <a:solidFill>
                  <a:schemeClr val="tx2"/>
                </a:solidFill>
              </a:rPr>
              <a:t>RDA Discretionary: </a:t>
            </a:r>
            <a:r>
              <a:rPr lang="en-CA" altLang="en-US" sz="2400" dirty="0" smtClean="0"/>
              <a:t>Captain </a:t>
            </a:r>
            <a:r>
              <a:rPr lang="en-CA" altLang="en-US" sz="2400" dirty="0"/>
              <a:t>B. </a:t>
            </a:r>
            <a:r>
              <a:rPr lang="en-CA" altLang="en-US" sz="2400" dirty="0" err="1"/>
              <a:t>Justason</a:t>
            </a:r>
            <a:endParaRPr lang="en-CA" altLang="en-US" sz="2400" dirty="0"/>
          </a:p>
          <a:p>
            <a:pPr marL="0" indent="0">
              <a:buNone/>
            </a:pPr>
            <a:endParaRPr lang="en-CA" altLang="en-US" sz="2400" dirty="0" smtClean="0"/>
          </a:p>
          <a:p>
            <a:pPr marL="0" indent="0">
              <a:buNone/>
            </a:pPr>
            <a:endParaRPr lang="en-CA" altLang="en-US" sz="2400" dirty="0" smtClean="0"/>
          </a:p>
          <a:p>
            <a:pPr marL="0" indent="0">
              <a:buNone/>
            </a:pPr>
            <a:endParaRPr lang="en-CA" altLang="en-US" sz="2400" dirty="0" smtClean="0"/>
          </a:p>
          <a:p>
            <a:pPr marL="0" indent="0">
              <a:buNone/>
            </a:pPr>
            <a:endParaRPr lang="en-CA" altLang="en-US" sz="2400" dirty="0" smtClean="0"/>
          </a:p>
        </p:txBody>
      </p:sp>
    </p:spTree>
    <p:extLst>
      <p:ext uri="{BB962C8B-B14F-4D97-AF65-F5344CB8AC3E}">
        <p14:creationId xmlns:p14="http://schemas.microsoft.com/office/powerpoint/2010/main" val="38863671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52400" y="248848"/>
            <a:ext cx="8991600" cy="761999"/>
          </a:xfrm>
        </p:spPr>
        <p:txBody>
          <a:bodyPr>
            <a:normAutofit fontScale="90000"/>
          </a:bodyPr>
          <a:lstStyle/>
          <a:p>
            <a:r>
              <a:rPr lang="en-US" altLang="en-US" dirty="0" smtClean="0"/>
              <a:t>Army Cadet Corps Overview</a:t>
            </a:r>
          </a:p>
        </p:txBody>
      </p:sp>
      <p:sp>
        <p:nvSpPr>
          <p:cNvPr id="6147" name="Content Placeholder 2"/>
          <p:cNvSpPr>
            <a:spLocks noGrp="1"/>
          </p:cNvSpPr>
          <p:nvPr>
            <p:ph idx="1"/>
          </p:nvPr>
        </p:nvSpPr>
        <p:spPr>
          <a:xfrm>
            <a:off x="345687" y="1154153"/>
            <a:ext cx="8229600" cy="3654972"/>
          </a:xfrm>
        </p:spPr>
        <p:txBody>
          <a:bodyPr/>
          <a:lstStyle/>
          <a:p>
            <a:r>
              <a:rPr lang="en-CA" altLang="en-US" sz="2800" dirty="0" smtClean="0"/>
              <a:t>49 Army Cadet Corps from Victoria to Fort St John</a:t>
            </a:r>
          </a:p>
          <a:p>
            <a:r>
              <a:rPr lang="en-CA" altLang="en-US" sz="2800" dirty="0" smtClean="0"/>
              <a:t>1 Army Cadet Corps Disbanded</a:t>
            </a:r>
          </a:p>
          <a:p>
            <a:endParaRPr lang="en-CA" altLang="en-US" sz="2800" dirty="0"/>
          </a:p>
          <a:p>
            <a:endParaRPr lang="en-CA" altLang="en-US" sz="2800" dirty="0" smtClean="0"/>
          </a:p>
        </p:txBody>
      </p:sp>
      <p:graphicFrame>
        <p:nvGraphicFramePr>
          <p:cNvPr id="8" name="Chart 7"/>
          <p:cNvGraphicFramePr>
            <a:graphicFrameLocks/>
          </p:cNvGraphicFramePr>
          <p:nvPr>
            <p:extLst>
              <p:ext uri="{D42A27DB-BD31-4B8C-83A1-F6EECF244321}">
                <p14:modId xmlns:p14="http://schemas.microsoft.com/office/powerpoint/2010/main" val="3741539352"/>
              </p:ext>
            </p:extLst>
          </p:nvPr>
        </p:nvGraphicFramePr>
        <p:xfrm>
          <a:off x="1905000" y="2057400"/>
          <a:ext cx="5105400" cy="3200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33731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Army Cadet Activities</a:t>
            </a:r>
            <a:endParaRPr lang="en-CA" dirty="0"/>
          </a:p>
        </p:txBody>
      </p:sp>
      <p:sp>
        <p:nvSpPr>
          <p:cNvPr id="3" name="Content Placeholder 2"/>
          <p:cNvSpPr>
            <a:spLocks noGrp="1"/>
          </p:cNvSpPr>
          <p:nvPr>
            <p:ph idx="1"/>
          </p:nvPr>
        </p:nvSpPr>
        <p:spPr>
          <a:xfrm>
            <a:off x="457200" y="1564105"/>
            <a:ext cx="8229600" cy="4415590"/>
          </a:xfrm>
        </p:spPr>
        <p:txBody>
          <a:bodyPr/>
          <a:lstStyle/>
          <a:p>
            <a:r>
              <a:rPr lang="en-CA" dirty="0" smtClean="0"/>
              <a:t>Maple Resolve</a:t>
            </a:r>
          </a:p>
          <a:p>
            <a:r>
              <a:rPr lang="en-CA" dirty="0" smtClean="0"/>
              <a:t>CAF Familiarization</a:t>
            </a:r>
          </a:p>
          <a:p>
            <a:r>
              <a:rPr lang="en-CA" dirty="0" smtClean="0"/>
              <a:t>Pre-Para</a:t>
            </a:r>
          </a:p>
          <a:p>
            <a:r>
              <a:rPr lang="en-CA" dirty="0" smtClean="0"/>
              <a:t>Expedition Training</a:t>
            </a:r>
          </a:p>
          <a:p>
            <a:pPr lvl="1"/>
            <a:r>
              <a:rPr lang="en-CA" dirty="0" smtClean="0"/>
              <a:t>Green &amp; Red Star (Delivered at Corps)</a:t>
            </a:r>
          </a:p>
          <a:p>
            <a:pPr lvl="1"/>
            <a:r>
              <a:rPr lang="en-CA" dirty="0" smtClean="0"/>
              <a:t>Silver &amp; Gold Star (Regionally Delivered)</a:t>
            </a:r>
          </a:p>
          <a:p>
            <a:pPr lvl="1"/>
            <a:r>
              <a:rPr lang="en-CA" dirty="0" smtClean="0"/>
              <a:t>Regional and National (RDA/NDA)</a:t>
            </a:r>
          </a:p>
          <a:p>
            <a:pPr lvl="1"/>
            <a:endParaRPr lang="en-CA" dirty="0"/>
          </a:p>
        </p:txBody>
      </p:sp>
    </p:spTree>
    <p:extLst>
      <p:ext uri="{BB962C8B-B14F-4D97-AF65-F5344CB8AC3E}">
        <p14:creationId xmlns:p14="http://schemas.microsoft.com/office/powerpoint/2010/main" val="30187630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CA" dirty="0" smtClean="0"/>
              <a:t>Expedition Training (Sites)</a:t>
            </a:r>
            <a:endParaRPr lang="en-C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0820" y="3834406"/>
            <a:ext cx="3341315" cy="2226943"/>
          </a:xfrm>
          <a:prstGeom prst="rect">
            <a:avLst/>
          </a:prstGeom>
          <a:ln>
            <a:noFill/>
          </a:ln>
          <a:effectLst>
            <a:softEdge rad="112500"/>
          </a:effectLst>
        </p:spPr>
      </p:pic>
      <p:sp>
        <p:nvSpPr>
          <p:cNvPr id="3" name="Content Placeholder 2"/>
          <p:cNvSpPr>
            <a:spLocks noGrp="1"/>
          </p:cNvSpPr>
          <p:nvPr>
            <p:ph idx="1"/>
          </p:nvPr>
        </p:nvSpPr>
        <p:spPr>
          <a:xfrm>
            <a:off x="457200" y="1191126"/>
            <a:ext cx="8229600" cy="4707398"/>
          </a:xfrm>
        </p:spPr>
        <p:txBody>
          <a:bodyPr>
            <a:normAutofit fontScale="77500" lnSpcReduction="20000"/>
          </a:bodyPr>
          <a:lstStyle/>
          <a:p>
            <a:pPr marL="0" indent="0">
              <a:buNone/>
            </a:pPr>
            <a:r>
              <a:rPr lang="en-CA" b="1" dirty="0"/>
              <a:t>Expedition Training </a:t>
            </a:r>
            <a:r>
              <a:rPr lang="en-CA" b="1" dirty="0" smtClean="0"/>
              <a:t>2018-2019 Training Year:</a:t>
            </a:r>
            <a:endParaRPr lang="en-CA" b="1" dirty="0"/>
          </a:p>
          <a:p>
            <a:pPr marL="0" indent="0">
              <a:buNone/>
            </a:pPr>
            <a:endParaRPr lang="en-CA" dirty="0"/>
          </a:p>
          <a:p>
            <a:pPr marL="0" indent="0">
              <a:buNone/>
            </a:pPr>
            <a:r>
              <a:rPr lang="en-CA" b="1" dirty="0"/>
              <a:t>Silver Star Expeditions: </a:t>
            </a:r>
          </a:p>
          <a:p>
            <a:pPr marL="0" indent="0">
              <a:buNone/>
            </a:pPr>
            <a:r>
              <a:rPr lang="en-CA" dirty="0" smtClean="0"/>
              <a:t>8 </a:t>
            </a:r>
            <a:r>
              <a:rPr lang="en-CA" dirty="0"/>
              <a:t>Silver Star Expeditions conducted in the Interior, Greater Vancouver, and Vancouver Island </a:t>
            </a:r>
          </a:p>
          <a:p>
            <a:pPr marL="0" lvl="0" indent="0">
              <a:buNone/>
            </a:pPr>
            <a:r>
              <a:rPr lang="en-CA" dirty="0" err="1"/>
              <a:t>Approx</a:t>
            </a:r>
            <a:r>
              <a:rPr lang="en-CA" dirty="0"/>
              <a:t> 350 cadets trained </a:t>
            </a:r>
          </a:p>
          <a:p>
            <a:pPr marL="0" lvl="0" indent="0">
              <a:buNone/>
            </a:pPr>
            <a:endParaRPr lang="en-CA" dirty="0"/>
          </a:p>
          <a:p>
            <a:pPr marL="0" lvl="0" indent="0">
              <a:buNone/>
            </a:pPr>
            <a:r>
              <a:rPr lang="en-CA" b="1" dirty="0"/>
              <a:t>Gold Star Expeditions: </a:t>
            </a:r>
          </a:p>
          <a:p>
            <a:pPr marL="0" lvl="0" indent="0">
              <a:buNone/>
            </a:pPr>
            <a:r>
              <a:rPr lang="en-CA" dirty="0" smtClean="0"/>
              <a:t>6 </a:t>
            </a:r>
            <a:r>
              <a:rPr lang="en-CA" dirty="0"/>
              <a:t>Gold Star Expeditions conducted in the </a:t>
            </a:r>
            <a:endParaRPr lang="en-CA" dirty="0" smtClean="0"/>
          </a:p>
          <a:p>
            <a:pPr marL="0" lvl="0" indent="0">
              <a:buNone/>
            </a:pPr>
            <a:r>
              <a:rPr lang="en-CA" dirty="0" smtClean="0"/>
              <a:t>Interior</a:t>
            </a:r>
            <a:r>
              <a:rPr lang="en-CA" dirty="0"/>
              <a:t>, Greater Vancouver, and </a:t>
            </a:r>
            <a:endParaRPr lang="en-CA" dirty="0" smtClean="0"/>
          </a:p>
          <a:p>
            <a:pPr marL="0" lvl="0" indent="0">
              <a:buNone/>
            </a:pPr>
            <a:r>
              <a:rPr lang="en-CA" dirty="0" smtClean="0"/>
              <a:t>Vancouver </a:t>
            </a:r>
            <a:r>
              <a:rPr lang="en-CA" dirty="0"/>
              <a:t>Island</a:t>
            </a:r>
          </a:p>
          <a:p>
            <a:pPr marL="0" lvl="0" indent="0">
              <a:buNone/>
            </a:pPr>
            <a:r>
              <a:rPr lang="en-CA" dirty="0" err="1"/>
              <a:t>Approx</a:t>
            </a:r>
            <a:r>
              <a:rPr lang="en-CA" dirty="0"/>
              <a:t> 300 cadets trained </a:t>
            </a:r>
          </a:p>
          <a:p>
            <a:endParaRPr lang="en-CA" dirty="0"/>
          </a:p>
        </p:txBody>
      </p:sp>
    </p:spTree>
    <p:extLst>
      <p:ext uri="{BB962C8B-B14F-4D97-AF65-F5344CB8AC3E}">
        <p14:creationId xmlns:p14="http://schemas.microsoft.com/office/powerpoint/2010/main" val="5687502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8483" y="0"/>
            <a:ext cx="3445517" cy="2297394"/>
          </a:xfrm>
          <a:prstGeom prst="rect">
            <a:avLst/>
          </a:prstGeom>
        </p:spPr>
      </p:pic>
      <p:sp>
        <p:nvSpPr>
          <p:cNvPr id="2" name="Title 1"/>
          <p:cNvSpPr>
            <a:spLocks noGrp="1"/>
          </p:cNvSpPr>
          <p:nvPr>
            <p:ph type="title"/>
          </p:nvPr>
        </p:nvSpPr>
        <p:spPr/>
        <p:txBody>
          <a:bodyPr/>
          <a:lstStyle/>
          <a:p>
            <a:pPr algn="l"/>
            <a:r>
              <a:rPr lang="en-CA" dirty="0" smtClean="0"/>
              <a:t>Expedition Training</a:t>
            </a:r>
            <a:endParaRPr lang="en-CA" dirty="0"/>
          </a:p>
        </p:txBody>
      </p:sp>
      <p:sp>
        <p:nvSpPr>
          <p:cNvPr id="3" name="Content Placeholder 2"/>
          <p:cNvSpPr>
            <a:spLocks noGrp="1"/>
          </p:cNvSpPr>
          <p:nvPr>
            <p:ph idx="1"/>
          </p:nvPr>
        </p:nvSpPr>
        <p:spPr>
          <a:xfrm>
            <a:off x="457200" y="1600200"/>
            <a:ext cx="8229600" cy="4102767"/>
          </a:xfrm>
        </p:spPr>
        <p:txBody>
          <a:bodyPr>
            <a:normAutofit fontScale="62500" lnSpcReduction="20000"/>
          </a:bodyPr>
          <a:lstStyle/>
          <a:p>
            <a:pPr marL="0" indent="0">
              <a:buNone/>
            </a:pPr>
            <a:r>
              <a:rPr lang="en-CA" b="1" dirty="0"/>
              <a:t>Expedition Training 2018-2019 Training Year:</a:t>
            </a:r>
          </a:p>
          <a:p>
            <a:pPr marL="0" indent="0">
              <a:buNone/>
            </a:pPr>
            <a:endParaRPr lang="en-CA" dirty="0" smtClean="0"/>
          </a:p>
          <a:p>
            <a:pPr marL="0" indent="0">
              <a:buNone/>
            </a:pPr>
            <a:r>
              <a:rPr lang="en-CA" b="1" dirty="0" smtClean="0"/>
              <a:t>Professional Development Clinic for Senior Cadets:</a:t>
            </a:r>
          </a:p>
          <a:p>
            <a:pPr marL="0" indent="0">
              <a:buNone/>
            </a:pPr>
            <a:r>
              <a:rPr lang="en-CA" dirty="0" smtClean="0"/>
              <a:t>35 Army Cadets attended a weekend PD clinic in Feb 2019 to assist them in delivering expedition training at the site and corps </a:t>
            </a:r>
            <a:endParaRPr lang="en-CA" dirty="0"/>
          </a:p>
          <a:p>
            <a:pPr marL="0" indent="0">
              <a:buNone/>
            </a:pPr>
            <a:endParaRPr lang="en-CA" b="1" dirty="0"/>
          </a:p>
          <a:p>
            <a:pPr marL="0" indent="0">
              <a:buNone/>
            </a:pPr>
            <a:r>
              <a:rPr lang="en-CA" b="1" dirty="0"/>
              <a:t>Regional Expeditions</a:t>
            </a:r>
            <a:r>
              <a:rPr lang="en-CA" b="1" dirty="0" smtClean="0"/>
              <a:t>:</a:t>
            </a:r>
            <a:endParaRPr lang="en-CA" dirty="0" smtClean="0"/>
          </a:p>
          <a:p>
            <a:pPr marL="0" indent="0">
              <a:buNone/>
            </a:pPr>
            <a:endParaRPr lang="en-CA" dirty="0"/>
          </a:p>
          <a:p>
            <a:pPr marL="0" indent="0">
              <a:buNone/>
            </a:pPr>
            <a:r>
              <a:rPr lang="en-CA" dirty="0"/>
              <a:t>Wild Winter Challenge Regional Expedition – </a:t>
            </a:r>
            <a:r>
              <a:rPr lang="en-CA" dirty="0" smtClean="0"/>
              <a:t>14 </a:t>
            </a:r>
            <a:r>
              <a:rPr lang="en-CA" dirty="0"/>
              <a:t>cadets Backcountry Skiing, Winter Camping, Trekking in Manning </a:t>
            </a:r>
            <a:r>
              <a:rPr lang="en-CA" dirty="0" err="1"/>
              <a:t>Prov</a:t>
            </a:r>
            <a:r>
              <a:rPr lang="en-CA" dirty="0"/>
              <a:t> Park Dec </a:t>
            </a:r>
            <a:r>
              <a:rPr lang="en-CA" dirty="0" smtClean="0"/>
              <a:t>2018 </a:t>
            </a:r>
            <a:endParaRPr lang="en-CA" dirty="0"/>
          </a:p>
          <a:p>
            <a:pPr marL="0" lvl="0" indent="0">
              <a:buNone/>
            </a:pPr>
            <a:endParaRPr lang="en-CA" dirty="0"/>
          </a:p>
          <a:p>
            <a:pPr marL="0" lvl="0" indent="0">
              <a:buNone/>
            </a:pPr>
            <a:r>
              <a:rPr lang="en-CA" dirty="0"/>
              <a:t>West Coast Challenge Regional Expedition – 20 Cadets Sea Kayaking and Mountain Biking around the Gulf Islands May </a:t>
            </a:r>
            <a:r>
              <a:rPr lang="en-CA" dirty="0" smtClean="0"/>
              <a:t>2019 </a:t>
            </a:r>
            <a:endParaRPr lang="en-CA" dirty="0"/>
          </a:p>
          <a:p>
            <a:endParaRPr lang="en-CA" dirty="0"/>
          </a:p>
        </p:txBody>
      </p:sp>
    </p:spTree>
    <p:extLst>
      <p:ext uri="{BB962C8B-B14F-4D97-AF65-F5344CB8AC3E}">
        <p14:creationId xmlns:p14="http://schemas.microsoft.com/office/powerpoint/2010/main" val="2061101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9863" y="40297"/>
            <a:ext cx="3068877" cy="2301658"/>
          </a:xfrm>
          <a:prstGeom prst="rect">
            <a:avLst/>
          </a:prstGeom>
        </p:spPr>
      </p:pic>
      <p:sp>
        <p:nvSpPr>
          <p:cNvPr id="2" name="Title 1"/>
          <p:cNvSpPr>
            <a:spLocks noGrp="1"/>
          </p:cNvSpPr>
          <p:nvPr>
            <p:ph type="title"/>
          </p:nvPr>
        </p:nvSpPr>
        <p:spPr/>
        <p:txBody>
          <a:bodyPr/>
          <a:lstStyle/>
          <a:p>
            <a:pPr algn="l"/>
            <a:r>
              <a:rPr lang="en-CA" dirty="0" smtClean="0"/>
              <a:t>Expedition Training </a:t>
            </a:r>
            <a:endParaRPr lang="en-CA" dirty="0"/>
          </a:p>
        </p:txBody>
      </p:sp>
      <p:sp>
        <p:nvSpPr>
          <p:cNvPr id="3" name="Content Placeholder 2"/>
          <p:cNvSpPr>
            <a:spLocks noGrp="1"/>
          </p:cNvSpPr>
          <p:nvPr>
            <p:ph idx="1"/>
          </p:nvPr>
        </p:nvSpPr>
        <p:spPr>
          <a:xfrm>
            <a:off x="457200" y="1191126"/>
            <a:ext cx="8229600" cy="5462337"/>
          </a:xfrm>
        </p:spPr>
        <p:txBody>
          <a:bodyPr>
            <a:normAutofit/>
          </a:bodyPr>
          <a:lstStyle/>
          <a:p>
            <a:pPr marL="0" indent="0">
              <a:buNone/>
            </a:pPr>
            <a:r>
              <a:rPr lang="en-CA" sz="2400" dirty="0" smtClean="0"/>
              <a:t>Expedition Training 2018-2019 </a:t>
            </a:r>
          </a:p>
          <a:p>
            <a:pPr marL="0" indent="0">
              <a:buNone/>
            </a:pPr>
            <a:endParaRPr lang="en-CA" sz="2400" dirty="0"/>
          </a:p>
          <a:p>
            <a:pPr marL="0" indent="0">
              <a:buNone/>
            </a:pPr>
            <a:r>
              <a:rPr lang="en-CA" sz="2400" b="1" dirty="0" smtClean="0"/>
              <a:t>National/International Expeditions:</a:t>
            </a:r>
            <a:endParaRPr lang="en-CA" sz="2400" dirty="0" smtClean="0"/>
          </a:p>
          <a:p>
            <a:pPr marL="0" indent="0">
              <a:buNone/>
            </a:pPr>
            <a:r>
              <a:rPr lang="en-CA" sz="2400" dirty="0" smtClean="0"/>
              <a:t>RCSU (P) hosted the International Expedition to Chile in Feb 2019. 18 Cadets attended from across Canada (two cadets from Pacific Region) Sea Kayaking and Trekking in Torres del Paine National Park. </a:t>
            </a:r>
          </a:p>
          <a:p>
            <a:pPr marL="0" indent="0">
              <a:buNone/>
            </a:pPr>
            <a:endParaRPr lang="en-CA" sz="2400" dirty="0"/>
          </a:p>
          <a:p>
            <a:pPr marL="0" indent="0">
              <a:buNone/>
            </a:pPr>
            <a:r>
              <a:rPr lang="en-CA" sz="2400" dirty="0" smtClean="0"/>
              <a:t>RCSU (NW) hosted the National Expedition in Alberta in Aug/Sep 2018. 18 Cadets attended (two from Pac Region) Mountaineering and Mountain Biking in the Rocky Mountains. </a:t>
            </a:r>
            <a:endParaRPr lang="en-CA" sz="2400" dirty="0"/>
          </a:p>
        </p:txBody>
      </p:sp>
    </p:spTree>
    <p:extLst>
      <p:ext uri="{BB962C8B-B14F-4D97-AF65-F5344CB8AC3E}">
        <p14:creationId xmlns:p14="http://schemas.microsoft.com/office/powerpoint/2010/main" val="16001467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108D483358DC46BBE6E7218DFFEA0D" ma:contentTypeVersion="1" ma:contentTypeDescription="Create a new document." ma:contentTypeScope="" ma:versionID="1d76b84283b4e1ed4eb1b3098fff64eb">
  <xsd:schema xmlns:xsd="http://www.w3.org/2001/XMLSchema" xmlns:xs="http://www.w3.org/2001/XMLSchema" xmlns:p="http://schemas.microsoft.com/office/2006/metadata/properties" xmlns:ns2="5dab68bc-0e17-47a1-a003-e77aee597282" targetNamespace="http://schemas.microsoft.com/office/2006/metadata/properties" ma:root="true" ma:fieldsID="afe6de9d7d4a948123fe28cf3435fad3" ns2:_="">
    <xsd:import namespace="5dab68bc-0e17-47a1-a003-e77aee597282"/>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ab68bc-0e17-47a1-a003-e77aee59728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199055-3B72-4392-8980-080944C973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ab68bc-0e17-47a1-a003-e77aee5972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92C8D7D-30D8-4E9F-8773-63D086307158}">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5dab68bc-0e17-47a1-a003-e77aee597282"/>
    <ds:schemaRef ds:uri="http://schemas.microsoft.com/office/2006/documentManagement/types"/>
    <ds:schemaRef ds:uri="http://purl.org/dc/terms/"/>
    <ds:schemaRef ds:uri="http://www.w3.org/XML/1998/namespace"/>
  </ds:schemaRefs>
</ds:datastoreItem>
</file>

<file path=customXml/itemProps3.xml><?xml version="1.0" encoding="utf-8"?>
<ds:datastoreItem xmlns:ds="http://schemas.openxmlformats.org/officeDocument/2006/customXml" ds:itemID="{3AFFCDEE-EFD9-4696-9CAB-1FAEA1016BE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1277</TotalTime>
  <Words>2187</Words>
  <Application>Microsoft Office PowerPoint</Application>
  <PresentationFormat>On-screen Show (4:3)</PresentationFormat>
  <Paragraphs>287</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Times New Roman</vt:lpstr>
      <vt:lpstr>ヒラギノ角ゴ Pro W3</vt:lpstr>
      <vt:lpstr>Office Theme</vt:lpstr>
      <vt:lpstr>RCSU (Pacific)</vt:lpstr>
      <vt:lpstr>MISSION </vt:lpstr>
      <vt:lpstr>PowerPoint Presentation</vt:lpstr>
      <vt:lpstr>RCSU Staff Update</vt:lpstr>
      <vt:lpstr>Army Cadet Corps Overview</vt:lpstr>
      <vt:lpstr>Army Cadet Activities</vt:lpstr>
      <vt:lpstr>Expedition Training (Sites)</vt:lpstr>
      <vt:lpstr>Expedition Training</vt:lpstr>
      <vt:lpstr>Expedition Training </vt:lpstr>
      <vt:lpstr> Partnership</vt:lpstr>
      <vt:lpstr>Roles</vt:lpstr>
      <vt:lpstr>Fundraising and Fees</vt:lpstr>
      <vt:lpstr>Screening of Volunteers</vt:lpstr>
      <vt:lpstr>Public Affairs</vt:lpstr>
      <vt:lpstr>Financial Update</vt:lpstr>
      <vt:lpstr>Local Support Allocation (LSA)</vt:lpstr>
      <vt:lpstr> Local Support Allocation</vt:lpstr>
      <vt:lpstr>Challenges</vt:lpstr>
      <vt:lpstr>Contacts Regional Cadet Support Unit (Pacific)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Frédérick Gélinas</dc:creator>
  <cp:lastModifiedBy>head.nr</cp:lastModifiedBy>
  <cp:revision>97</cp:revision>
  <cp:lastPrinted>2019-10-18T17:20:48Z</cp:lastPrinted>
  <dcterms:created xsi:type="dcterms:W3CDTF">2016-03-17T15:00:36Z</dcterms:created>
  <dcterms:modified xsi:type="dcterms:W3CDTF">2019-10-18T17:28:54Z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0x01010035108D483358DC46BBE6E7218DFFEA0D</vt:lpwstr>
  </property>
</Properties>
</file>