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69" r:id="rId2"/>
    <p:sldId id="270" r:id="rId3"/>
    <p:sldId id="271" r:id="rId4"/>
    <p:sldId id="280" r:id="rId5"/>
    <p:sldId id="272" r:id="rId6"/>
    <p:sldId id="273" r:id="rId7"/>
    <p:sldId id="274" r:id="rId8"/>
    <p:sldId id="275" r:id="rId9"/>
    <p:sldId id="276" r:id="rId10"/>
    <p:sldId id="277" r:id="rId11"/>
    <p:sldId id="278" r:id="rId12"/>
    <p:sldId id="279" r:id="rId13"/>
    <p:sldId id="28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5"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37C200-A8CD-44AA-A0BD-DCBB9D7E2798}" type="datetimeFigureOut">
              <a:rPr lang="en-CA" smtClean="0"/>
              <a:t>2019-10-29</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00C55F-4294-4AAA-BFF0-7393FE1A26A6}" type="slidenum">
              <a:rPr lang="en-CA" smtClean="0"/>
              <a:t>‹#›</a:t>
            </a:fld>
            <a:endParaRPr lang="en-CA"/>
          </a:p>
        </p:txBody>
      </p:sp>
    </p:spTree>
    <p:extLst>
      <p:ext uri="{BB962C8B-B14F-4D97-AF65-F5344CB8AC3E}">
        <p14:creationId xmlns:p14="http://schemas.microsoft.com/office/powerpoint/2010/main" val="1829936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10/29/2019</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10/29/2019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noemi.brunet@forces.gc.c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417C0-AA5F-487D-9A6D-A1AFB7F03A77}"/>
              </a:ext>
            </a:extLst>
          </p:cNvPr>
          <p:cNvSpPr>
            <a:spLocks noGrp="1"/>
          </p:cNvSpPr>
          <p:nvPr>
            <p:ph type="ctrTitle"/>
          </p:nvPr>
        </p:nvSpPr>
        <p:spPr/>
        <p:txBody>
          <a:bodyPr/>
          <a:lstStyle/>
          <a:p>
            <a:pPr algn="l"/>
            <a:r>
              <a:rPr lang="en-CA" sz="4000" dirty="0"/>
              <a:t>LSA Reimbursements:</a:t>
            </a:r>
            <a:br>
              <a:rPr lang="en-CA" sz="4000" dirty="0"/>
            </a:br>
            <a:r>
              <a:rPr lang="en-CA" sz="4000" dirty="0"/>
              <a:t>The Local Support Allocation</a:t>
            </a:r>
          </a:p>
        </p:txBody>
      </p:sp>
      <p:sp>
        <p:nvSpPr>
          <p:cNvPr id="4" name="Footer Placeholder 3">
            <a:extLst>
              <a:ext uri="{FF2B5EF4-FFF2-40B4-BE49-F238E27FC236}">
                <a16:creationId xmlns:a16="http://schemas.microsoft.com/office/drawing/2014/main" id="{176FE63D-A69B-45BF-8843-33B38729125B}"/>
              </a:ext>
            </a:extLst>
          </p:cNvPr>
          <p:cNvSpPr>
            <a:spLocks noGrp="1"/>
          </p:cNvSpPr>
          <p:nvPr>
            <p:ph type="ftr" sz="quarter" idx="11"/>
          </p:nvPr>
        </p:nvSpPr>
        <p:spPr/>
        <p:txBody>
          <a:bodyPr/>
          <a:lstStyle/>
          <a:p>
            <a:r>
              <a:rPr lang="en-CA" sz="1600" dirty="0">
                <a:solidFill>
                  <a:srgbClr val="0070C0"/>
                </a:solidFill>
              </a:rPr>
              <a:t>The Army Cadet League of Canada, BC Branch</a:t>
            </a:r>
            <a:endParaRPr lang="en-US" sz="1600" dirty="0">
              <a:solidFill>
                <a:srgbClr val="0070C0"/>
              </a:solidFill>
            </a:endParaRPr>
          </a:p>
        </p:txBody>
      </p:sp>
    </p:spTree>
    <p:extLst>
      <p:ext uri="{BB962C8B-B14F-4D97-AF65-F5344CB8AC3E}">
        <p14:creationId xmlns:p14="http://schemas.microsoft.com/office/powerpoint/2010/main" val="1300156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23FB9-0B8E-467A-9972-2EBE00D89ABE}"/>
              </a:ext>
            </a:extLst>
          </p:cNvPr>
          <p:cNvSpPr>
            <a:spLocks noGrp="1"/>
          </p:cNvSpPr>
          <p:nvPr>
            <p:ph type="title"/>
          </p:nvPr>
        </p:nvSpPr>
        <p:spPr/>
        <p:txBody>
          <a:bodyPr/>
          <a:lstStyle/>
          <a:p>
            <a:r>
              <a:rPr lang="en-CA" dirty="0"/>
              <a:t>Invoice requirements:</a:t>
            </a:r>
          </a:p>
        </p:txBody>
      </p:sp>
      <p:sp>
        <p:nvSpPr>
          <p:cNvPr id="3" name="Content Placeholder 2">
            <a:extLst>
              <a:ext uri="{FF2B5EF4-FFF2-40B4-BE49-F238E27FC236}">
                <a16:creationId xmlns:a16="http://schemas.microsoft.com/office/drawing/2014/main" id="{05A4A62C-0C54-4F26-B291-03D3455AC027}"/>
              </a:ext>
            </a:extLst>
          </p:cNvPr>
          <p:cNvSpPr>
            <a:spLocks noGrp="1"/>
          </p:cNvSpPr>
          <p:nvPr>
            <p:ph idx="1"/>
          </p:nvPr>
        </p:nvSpPr>
        <p:spPr>
          <a:xfrm>
            <a:off x="677334" y="1464109"/>
            <a:ext cx="8716923" cy="4784291"/>
          </a:xfrm>
        </p:spPr>
        <p:txBody>
          <a:bodyPr>
            <a:normAutofit/>
          </a:bodyPr>
          <a:lstStyle/>
          <a:p>
            <a:r>
              <a:rPr lang="en-CA" b="1" dirty="0">
                <a:solidFill>
                  <a:srgbClr val="0070C0"/>
                </a:solidFill>
              </a:rPr>
              <a:t>The invoice number should following this format:</a:t>
            </a:r>
          </a:p>
          <a:p>
            <a:pPr lvl="1"/>
            <a:r>
              <a:rPr lang="en-US" sz="1800" b="1" dirty="0">
                <a:solidFill>
                  <a:srgbClr val="0070C0"/>
                </a:solidFill>
              </a:rPr>
              <a:t>12 digits and it is highly recommended the sequence includes the corps/sqn 4 digit UIC, 4 digits year submitted, 4 digit sequence. (i.e.: 455620190001</a:t>
            </a:r>
          </a:p>
          <a:p>
            <a:pPr lvl="1"/>
            <a:r>
              <a:rPr lang="en-US" sz="1800" b="1" dirty="0">
                <a:solidFill>
                  <a:srgbClr val="0070C0"/>
                </a:solidFill>
              </a:rPr>
              <a:t>The invoice date should be DD MMM YYYY</a:t>
            </a:r>
          </a:p>
          <a:p>
            <a:pPr lvl="0"/>
            <a:r>
              <a:rPr lang="en-CA" b="1" dirty="0">
                <a:solidFill>
                  <a:srgbClr val="0070C0"/>
                </a:solidFill>
              </a:rPr>
              <a:t>An original itemized bill with proof of purchase is required for all reimbursements:</a:t>
            </a:r>
          </a:p>
          <a:p>
            <a:pPr lvl="1"/>
            <a:r>
              <a:rPr lang="en-CA" sz="1800" b="1" dirty="0">
                <a:solidFill>
                  <a:srgbClr val="0070C0"/>
                </a:solidFill>
              </a:rPr>
              <a:t>If paid by cash/debit/credit, the itemized receipt is necessary. Cash payments must have a zero balance owing on the vendor receipt/invoice. </a:t>
            </a:r>
          </a:p>
          <a:p>
            <a:pPr lvl="1"/>
            <a:r>
              <a:rPr lang="en-CA" sz="1800" b="1" dirty="0">
                <a:solidFill>
                  <a:srgbClr val="0070C0"/>
                </a:solidFill>
              </a:rPr>
              <a:t>If paid by cheque the vendor receipt/invoice must show a zero balance. If not, you have to attach a copy of bank statement / endorsed cheque. </a:t>
            </a:r>
          </a:p>
          <a:p>
            <a:r>
              <a:rPr lang="en-CA" b="1" dirty="0">
                <a:solidFill>
                  <a:srgbClr val="0070C0"/>
                </a:solidFill>
              </a:rPr>
              <a:t>The invoice must be signed by the CO and SC rep (print name and sign)</a:t>
            </a:r>
          </a:p>
          <a:p>
            <a:pPr marL="457200" lvl="1" indent="0">
              <a:buNone/>
            </a:pPr>
            <a:endParaRPr lang="en-CA" dirty="0"/>
          </a:p>
          <a:p>
            <a:endParaRPr lang="en-CA" dirty="0"/>
          </a:p>
        </p:txBody>
      </p:sp>
    </p:spTree>
    <p:extLst>
      <p:ext uri="{BB962C8B-B14F-4D97-AF65-F5344CB8AC3E}">
        <p14:creationId xmlns:p14="http://schemas.microsoft.com/office/powerpoint/2010/main" val="840003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B1857-5FF3-42C3-A6D8-D85453849105}"/>
              </a:ext>
            </a:extLst>
          </p:cNvPr>
          <p:cNvSpPr>
            <a:spLocks noGrp="1"/>
          </p:cNvSpPr>
          <p:nvPr>
            <p:ph type="title"/>
          </p:nvPr>
        </p:nvSpPr>
        <p:spPr/>
        <p:txBody>
          <a:bodyPr/>
          <a:lstStyle/>
          <a:p>
            <a:r>
              <a:rPr lang="en-CA" dirty="0"/>
              <a:t>Suggestion: Before you send the invoice</a:t>
            </a:r>
          </a:p>
        </p:txBody>
      </p:sp>
      <p:sp>
        <p:nvSpPr>
          <p:cNvPr id="3" name="Content Placeholder 2">
            <a:extLst>
              <a:ext uri="{FF2B5EF4-FFF2-40B4-BE49-F238E27FC236}">
                <a16:creationId xmlns:a16="http://schemas.microsoft.com/office/drawing/2014/main" id="{700666A4-7D98-4318-AB98-991F37F5DC95}"/>
              </a:ext>
            </a:extLst>
          </p:cNvPr>
          <p:cNvSpPr>
            <a:spLocks noGrp="1"/>
          </p:cNvSpPr>
          <p:nvPr>
            <p:ph idx="1"/>
          </p:nvPr>
        </p:nvSpPr>
        <p:spPr>
          <a:xfrm>
            <a:off x="677334" y="1342442"/>
            <a:ext cx="8707298" cy="5116110"/>
          </a:xfrm>
        </p:spPr>
        <p:txBody>
          <a:bodyPr>
            <a:normAutofit/>
          </a:bodyPr>
          <a:lstStyle/>
          <a:p>
            <a:pPr lvl="0"/>
            <a:r>
              <a:rPr lang="en-CA" sz="2000" b="1" dirty="0">
                <a:solidFill>
                  <a:srgbClr val="0070C0"/>
                </a:solidFill>
              </a:rPr>
              <a:t>Attach the Original itemized receipt (It must be clear what was purchased) with proof of payment.</a:t>
            </a:r>
          </a:p>
          <a:p>
            <a:pPr lvl="0"/>
            <a:r>
              <a:rPr lang="en-CA" sz="2000" b="1" dirty="0">
                <a:solidFill>
                  <a:srgbClr val="0070C0"/>
                </a:solidFill>
              </a:rPr>
              <a:t>Register your invoice on some form of tracking so you know when you sent it and how much. </a:t>
            </a:r>
          </a:p>
          <a:p>
            <a:pPr lvl="0"/>
            <a:r>
              <a:rPr lang="en-CA" sz="2000" b="1" dirty="0">
                <a:solidFill>
                  <a:srgbClr val="0070C0"/>
                </a:solidFill>
              </a:rPr>
              <a:t>Check your receipt date to your activity date range? If not, justify why the date is different. </a:t>
            </a:r>
          </a:p>
          <a:p>
            <a:pPr lvl="0"/>
            <a:r>
              <a:rPr lang="en-CA" sz="2000" b="1" dirty="0">
                <a:solidFill>
                  <a:srgbClr val="0070C0"/>
                </a:solidFill>
              </a:rPr>
              <a:t>For all meals or entry fees, the corps/sqn must updates Fortress attendance that is where we get the source for the nominal roll. Failure to update Fortress will cause delay in payment or no reimbursement of that purchase. (Consider sending an attendance list signed by the CO). </a:t>
            </a:r>
          </a:p>
          <a:p>
            <a:r>
              <a:rPr lang="en-CA" b="1" dirty="0">
                <a:solidFill>
                  <a:srgbClr val="0070C0"/>
                </a:solidFill>
              </a:rPr>
              <a:t>Use a blank piece of paper to attach all receipts in the same line order as reflected on the invoice.  Write the applicable line number from the invoice next to the receipt.</a:t>
            </a:r>
            <a:endParaRPr lang="en-CA" sz="2000" b="1" dirty="0">
              <a:solidFill>
                <a:srgbClr val="0070C0"/>
              </a:solidFill>
            </a:endParaRPr>
          </a:p>
          <a:p>
            <a:endParaRPr lang="en-CA" dirty="0"/>
          </a:p>
        </p:txBody>
      </p:sp>
    </p:spTree>
    <p:extLst>
      <p:ext uri="{BB962C8B-B14F-4D97-AF65-F5344CB8AC3E}">
        <p14:creationId xmlns:p14="http://schemas.microsoft.com/office/powerpoint/2010/main" val="1789112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FCF8C-AE64-465C-9F57-0A8EC20D2BD9}"/>
              </a:ext>
            </a:extLst>
          </p:cNvPr>
          <p:cNvSpPr>
            <a:spLocks noGrp="1"/>
          </p:cNvSpPr>
          <p:nvPr>
            <p:ph type="title"/>
          </p:nvPr>
        </p:nvSpPr>
        <p:spPr/>
        <p:txBody>
          <a:bodyPr/>
          <a:lstStyle/>
          <a:p>
            <a:r>
              <a:rPr lang="en-CA" dirty="0"/>
              <a:t>Common errors causing payment delays</a:t>
            </a:r>
          </a:p>
        </p:txBody>
      </p:sp>
      <p:sp>
        <p:nvSpPr>
          <p:cNvPr id="3" name="Content Placeholder 2">
            <a:extLst>
              <a:ext uri="{FF2B5EF4-FFF2-40B4-BE49-F238E27FC236}">
                <a16:creationId xmlns:a16="http://schemas.microsoft.com/office/drawing/2014/main" id="{556BD1A0-5B92-4C80-858E-8F00B5F74084}"/>
              </a:ext>
            </a:extLst>
          </p:cNvPr>
          <p:cNvSpPr>
            <a:spLocks noGrp="1"/>
          </p:cNvSpPr>
          <p:nvPr>
            <p:ph idx="1"/>
          </p:nvPr>
        </p:nvSpPr>
        <p:spPr>
          <a:xfrm>
            <a:off x="677334" y="1400193"/>
            <a:ext cx="8803550" cy="4971731"/>
          </a:xfrm>
        </p:spPr>
        <p:txBody>
          <a:bodyPr>
            <a:normAutofit/>
          </a:bodyPr>
          <a:lstStyle/>
          <a:p>
            <a:r>
              <a:rPr lang="en-CA" sz="2000" b="1" dirty="0">
                <a:solidFill>
                  <a:srgbClr val="0070C0"/>
                </a:solidFill>
              </a:rPr>
              <a:t>Forgetting key information:</a:t>
            </a:r>
          </a:p>
          <a:p>
            <a:pPr lvl="1"/>
            <a:r>
              <a:rPr lang="en-CA" sz="1800" b="1" dirty="0">
                <a:solidFill>
                  <a:srgbClr val="0070C0"/>
                </a:solidFill>
              </a:rPr>
              <a:t>Invoice number</a:t>
            </a:r>
          </a:p>
          <a:p>
            <a:pPr lvl="1"/>
            <a:r>
              <a:rPr lang="en-CA" sz="1800" b="1" dirty="0">
                <a:solidFill>
                  <a:srgbClr val="0070C0"/>
                </a:solidFill>
              </a:rPr>
              <a:t>Stating that the claim is LSA (put on the “Activity Name” line) </a:t>
            </a:r>
          </a:p>
          <a:p>
            <a:pPr lvl="1"/>
            <a:r>
              <a:rPr lang="en-CA" sz="1800" b="1" dirty="0">
                <a:solidFill>
                  <a:srgbClr val="0070C0"/>
                </a:solidFill>
              </a:rPr>
              <a:t>Including proof of payment (can be photocopy)</a:t>
            </a:r>
          </a:p>
          <a:p>
            <a:r>
              <a:rPr lang="en-CA" sz="2000" b="1" dirty="0">
                <a:solidFill>
                  <a:srgbClr val="0070C0"/>
                </a:solidFill>
              </a:rPr>
              <a:t>Combining expenses on one line on the invoice (use a separate line for each receipt/invoice)</a:t>
            </a:r>
          </a:p>
          <a:p>
            <a:r>
              <a:rPr lang="en-CA" sz="2000" b="1" dirty="0">
                <a:solidFill>
                  <a:srgbClr val="0070C0"/>
                </a:solidFill>
              </a:rPr>
              <a:t>Combining receipts that straddle March 31 (before and after)</a:t>
            </a:r>
          </a:p>
          <a:p>
            <a:r>
              <a:rPr lang="en-CA" sz="2000" b="1" dirty="0">
                <a:solidFill>
                  <a:srgbClr val="0070C0"/>
                </a:solidFill>
              </a:rPr>
              <a:t>Not submitting the original expense receipt being claimed.  If the original is lost you must submit a full explanation.  You must include a form signed your CO asserting that the original is missing)</a:t>
            </a:r>
          </a:p>
          <a:p>
            <a:r>
              <a:rPr lang="en-CA" sz="2000" b="1" dirty="0">
                <a:solidFill>
                  <a:srgbClr val="0070C0"/>
                </a:solidFill>
              </a:rPr>
              <a:t>Use a blank piece of paper to attach all receipts in the same line order as reflected on the invoice.  Write the applicable line number from the invoice next to the receipt</a:t>
            </a:r>
            <a:r>
              <a:rPr lang="en-CA" sz="2000" dirty="0"/>
              <a:t>.</a:t>
            </a:r>
            <a:endParaRPr lang="en-CA" sz="2000" b="1" dirty="0">
              <a:solidFill>
                <a:srgbClr val="0070C0"/>
              </a:solidFill>
            </a:endParaRPr>
          </a:p>
          <a:p>
            <a:endParaRPr lang="en-CA" sz="2000" b="1" dirty="0">
              <a:solidFill>
                <a:srgbClr val="0070C0"/>
              </a:solidFill>
            </a:endParaRPr>
          </a:p>
          <a:p>
            <a:endParaRPr lang="en-CA" sz="2000" b="1" dirty="0">
              <a:solidFill>
                <a:srgbClr val="0070C0"/>
              </a:solidFill>
            </a:endParaRPr>
          </a:p>
        </p:txBody>
      </p:sp>
    </p:spTree>
    <p:extLst>
      <p:ext uri="{BB962C8B-B14F-4D97-AF65-F5344CB8AC3E}">
        <p14:creationId xmlns:p14="http://schemas.microsoft.com/office/powerpoint/2010/main" val="2327161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88506-FB1F-4417-8CE4-7C328FE7A281}"/>
              </a:ext>
            </a:extLst>
          </p:cNvPr>
          <p:cNvSpPr>
            <a:spLocks noGrp="1"/>
          </p:cNvSpPr>
          <p:nvPr>
            <p:ph type="title"/>
          </p:nvPr>
        </p:nvSpPr>
        <p:spPr>
          <a:xfrm>
            <a:off x="301948" y="486548"/>
            <a:ext cx="8880553" cy="2709039"/>
          </a:xfrm>
        </p:spPr>
        <p:txBody>
          <a:bodyPr>
            <a:normAutofit fontScale="90000"/>
          </a:bodyPr>
          <a:lstStyle/>
          <a:p>
            <a:r>
              <a:rPr lang="en-CA" dirty="0"/>
              <a:t>Use an Invoice Register:</a:t>
            </a:r>
            <a:br>
              <a:rPr lang="en-CA" dirty="0"/>
            </a:br>
            <a:br>
              <a:rPr lang="en-CA" dirty="0"/>
            </a:br>
            <a:r>
              <a:rPr lang="en-CA" sz="2200" b="1" dirty="0">
                <a:solidFill>
                  <a:srgbClr val="0070C0"/>
                </a:solidFill>
              </a:rPr>
              <a:t>This is a GREAT tool to help the SC keep track of the invoices and make sure they get reimbursed the same amount as they requested. </a:t>
            </a:r>
            <a:br>
              <a:rPr lang="en-CA" sz="2200" b="1" dirty="0">
                <a:solidFill>
                  <a:srgbClr val="0070C0"/>
                </a:solidFill>
              </a:rPr>
            </a:br>
            <a:r>
              <a:rPr lang="en-CA" sz="2200" b="1" dirty="0">
                <a:solidFill>
                  <a:srgbClr val="0070C0"/>
                </a:solidFill>
              </a:rPr>
              <a:t>-If the amount requested is different than the amount direct deposited into the SC bank account please contact LS Noemi Brunet at 250-363-7345 or </a:t>
            </a:r>
            <a:r>
              <a:rPr lang="en-CA" sz="2200" b="1" u="sng" dirty="0">
                <a:solidFill>
                  <a:srgbClr val="0070C0"/>
                </a:solidFill>
                <a:hlinkClick r:id="rId2">
                  <a:extLst>
                    <a:ext uri="{A12FA001-AC4F-418D-AE19-62706E023703}">
                      <ahyp:hlinkClr xmlns:ahyp="http://schemas.microsoft.com/office/drawing/2018/hyperlinkcolor" val="tx"/>
                    </a:ext>
                  </a:extLst>
                </a:hlinkClick>
              </a:rPr>
              <a:t>noemi.brunet@forces.gc.ca</a:t>
            </a:r>
            <a:br>
              <a:rPr lang="en-CA" dirty="0"/>
            </a:br>
            <a:br>
              <a:rPr lang="en-CA" dirty="0"/>
            </a:br>
            <a:endParaRPr lang="en-CA" dirty="0"/>
          </a:p>
        </p:txBody>
      </p:sp>
      <p:pic>
        <p:nvPicPr>
          <p:cNvPr id="7" name="Content Placeholder 6">
            <a:extLst>
              <a:ext uri="{FF2B5EF4-FFF2-40B4-BE49-F238E27FC236}">
                <a16:creationId xmlns:a16="http://schemas.microsoft.com/office/drawing/2014/main" id="{6167E1BB-5E46-4401-AC75-26CE0510BC0C}"/>
              </a:ext>
            </a:extLst>
          </p:cNvPr>
          <p:cNvPicPr>
            <a:picLocks noGrp="1" noChangeAspect="1"/>
          </p:cNvPicPr>
          <p:nvPr>
            <p:ph idx="1"/>
          </p:nvPr>
        </p:nvPicPr>
        <p:blipFill>
          <a:blip r:embed="rId3"/>
          <a:stretch>
            <a:fillRect/>
          </a:stretch>
        </p:blipFill>
        <p:spPr>
          <a:xfrm>
            <a:off x="165227" y="3429000"/>
            <a:ext cx="11138996" cy="1603718"/>
          </a:xfrm>
          <a:prstGeom prst="rect">
            <a:avLst/>
          </a:prstGeom>
        </p:spPr>
      </p:pic>
    </p:spTree>
    <p:extLst>
      <p:ext uri="{BB962C8B-B14F-4D97-AF65-F5344CB8AC3E}">
        <p14:creationId xmlns:p14="http://schemas.microsoft.com/office/powerpoint/2010/main" val="3002473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70074-4A13-4F8A-A990-C022061A3CC0}"/>
              </a:ext>
            </a:extLst>
          </p:cNvPr>
          <p:cNvSpPr>
            <a:spLocks noGrp="1"/>
          </p:cNvSpPr>
          <p:nvPr>
            <p:ph type="title"/>
          </p:nvPr>
        </p:nvSpPr>
        <p:spPr/>
        <p:txBody>
          <a:bodyPr/>
          <a:lstStyle/>
          <a:p>
            <a:r>
              <a:rPr lang="en-CA" dirty="0"/>
              <a:t>What is the LSA?</a:t>
            </a:r>
          </a:p>
        </p:txBody>
      </p:sp>
      <p:sp>
        <p:nvSpPr>
          <p:cNvPr id="3" name="Content Placeholder 2">
            <a:extLst>
              <a:ext uri="{FF2B5EF4-FFF2-40B4-BE49-F238E27FC236}">
                <a16:creationId xmlns:a16="http://schemas.microsoft.com/office/drawing/2014/main" id="{F665AE79-97E7-4D09-80FF-12A3E2B5644E}"/>
              </a:ext>
            </a:extLst>
          </p:cNvPr>
          <p:cNvSpPr>
            <a:spLocks noGrp="1"/>
          </p:cNvSpPr>
          <p:nvPr>
            <p:ph idx="1"/>
          </p:nvPr>
        </p:nvSpPr>
        <p:spPr/>
        <p:txBody>
          <a:bodyPr>
            <a:normAutofit/>
          </a:bodyPr>
          <a:lstStyle/>
          <a:p>
            <a:endParaRPr lang="en-CA" dirty="0"/>
          </a:p>
          <a:p>
            <a:r>
              <a:rPr lang="en-CA" sz="2400" b="1" dirty="0">
                <a:solidFill>
                  <a:srgbClr val="0070C0"/>
                </a:solidFill>
              </a:rPr>
              <a:t>DND provides funds to assist Support Committees</a:t>
            </a:r>
          </a:p>
          <a:p>
            <a:r>
              <a:rPr lang="en-CA" sz="2400" b="1" dirty="0">
                <a:solidFill>
                  <a:srgbClr val="0070C0"/>
                </a:solidFill>
              </a:rPr>
              <a:t>Each corps is entitled to receive up to $600 plus $45 for each cadet (based on the official population count)</a:t>
            </a:r>
          </a:p>
          <a:p>
            <a:r>
              <a:rPr lang="en-CA" sz="2400" b="1" dirty="0">
                <a:solidFill>
                  <a:srgbClr val="0070C0"/>
                </a:solidFill>
              </a:rPr>
              <a:t>The funds are provided by way of reimbursement payments: the corps initially pays for the expense and then applies for a reimbursement</a:t>
            </a:r>
          </a:p>
          <a:p>
            <a:pPr marL="0" indent="0">
              <a:buNone/>
            </a:pPr>
            <a:r>
              <a:rPr lang="en-CA" sz="2400" b="1" dirty="0">
                <a:solidFill>
                  <a:srgbClr val="0070C0"/>
                </a:solidFill>
              </a:rPr>
              <a:t> </a:t>
            </a:r>
          </a:p>
        </p:txBody>
      </p:sp>
    </p:spTree>
    <p:extLst>
      <p:ext uri="{BB962C8B-B14F-4D97-AF65-F5344CB8AC3E}">
        <p14:creationId xmlns:p14="http://schemas.microsoft.com/office/powerpoint/2010/main" val="2336656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70074-4A13-4F8A-A990-C022061A3CC0}"/>
              </a:ext>
            </a:extLst>
          </p:cNvPr>
          <p:cNvSpPr>
            <a:spLocks noGrp="1"/>
          </p:cNvSpPr>
          <p:nvPr>
            <p:ph type="title"/>
          </p:nvPr>
        </p:nvSpPr>
        <p:spPr/>
        <p:txBody>
          <a:bodyPr/>
          <a:lstStyle/>
          <a:p>
            <a:r>
              <a:rPr lang="en-CA" dirty="0"/>
              <a:t>What expenses are eligible?</a:t>
            </a:r>
          </a:p>
        </p:txBody>
      </p:sp>
      <p:sp>
        <p:nvSpPr>
          <p:cNvPr id="3" name="Content Placeholder 2">
            <a:extLst>
              <a:ext uri="{FF2B5EF4-FFF2-40B4-BE49-F238E27FC236}">
                <a16:creationId xmlns:a16="http://schemas.microsoft.com/office/drawing/2014/main" id="{F665AE79-97E7-4D09-80FF-12A3E2B5644E}"/>
              </a:ext>
            </a:extLst>
          </p:cNvPr>
          <p:cNvSpPr>
            <a:spLocks noGrp="1"/>
          </p:cNvSpPr>
          <p:nvPr>
            <p:ph idx="1"/>
          </p:nvPr>
        </p:nvSpPr>
        <p:spPr/>
        <p:txBody>
          <a:bodyPr>
            <a:normAutofit/>
          </a:bodyPr>
          <a:lstStyle/>
          <a:p>
            <a:endParaRPr lang="en-CA" dirty="0"/>
          </a:p>
          <a:p>
            <a:r>
              <a:rPr lang="en-CA" sz="2400" b="1" dirty="0">
                <a:solidFill>
                  <a:srgbClr val="0070C0"/>
                </a:solidFill>
              </a:rPr>
              <a:t>Optional Training Activities:  </a:t>
            </a:r>
            <a:r>
              <a:rPr lang="en-CA" sz="2200" b="1" dirty="0">
                <a:solidFill>
                  <a:srgbClr val="0070C0"/>
                </a:solidFill>
              </a:rPr>
              <a:t>Examples: band equipment and maintenance, optional training equipment, entry fees</a:t>
            </a:r>
          </a:p>
          <a:p>
            <a:r>
              <a:rPr lang="en-CA" sz="2200" b="1" dirty="0">
                <a:solidFill>
                  <a:srgbClr val="0070C0"/>
                </a:solidFill>
              </a:rPr>
              <a:t>Optional Physical Activities: Examples: entry fees, rental, purchase and maintenance of associated equipment</a:t>
            </a:r>
          </a:p>
          <a:p>
            <a:r>
              <a:rPr lang="en-CA" sz="2200" b="1" dirty="0">
                <a:solidFill>
                  <a:srgbClr val="0070C0"/>
                </a:solidFill>
              </a:rPr>
              <a:t>Administrative Support: Examples: facility rentals, utilities, any other reasonable admin costs </a:t>
            </a:r>
          </a:p>
          <a:p>
            <a:r>
              <a:rPr lang="en-CA" sz="2200" b="1" dirty="0">
                <a:solidFill>
                  <a:srgbClr val="0070C0"/>
                </a:solidFill>
              </a:rPr>
              <a:t>Non-eligible expenses: Branch Levy, gifts and awards</a:t>
            </a:r>
          </a:p>
          <a:p>
            <a:pPr marL="457200" lvl="1" indent="0">
              <a:buNone/>
            </a:pPr>
            <a:endParaRPr lang="en-CA" sz="2200" b="1" dirty="0">
              <a:solidFill>
                <a:srgbClr val="0070C0"/>
              </a:solidFill>
            </a:endParaRPr>
          </a:p>
          <a:p>
            <a:pPr marL="457200" lvl="1" indent="0">
              <a:buNone/>
            </a:pPr>
            <a:endParaRPr lang="en-CA" sz="2200" b="1" dirty="0">
              <a:solidFill>
                <a:srgbClr val="0070C0"/>
              </a:solidFill>
            </a:endParaRPr>
          </a:p>
          <a:p>
            <a:pPr lvl="1"/>
            <a:endParaRPr lang="en-CA" sz="2200" b="1" dirty="0">
              <a:solidFill>
                <a:srgbClr val="0070C0"/>
              </a:solidFill>
            </a:endParaRPr>
          </a:p>
          <a:p>
            <a:pPr marL="457200" lvl="1" indent="0">
              <a:buNone/>
            </a:pPr>
            <a:endParaRPr lang="en-CA" sz="2200" b="1" dirty="0">
              <a:solidFill>
                <a:srgbClr val="0070C0"/>
              </a:solidFill>
            </a:endParaRPr>
          </a:p>
          <a:p>
            <a:pPr marL="457200" lvl="1" indent="0">
              <a:buNone/>
            </a:pPr>
            <a:endParaRPr lang="en-CA" sz="2200" b="1" dirty="0">
              <a:solidFill>
                <a:srgbClr val="0070C0"/>
              </a:solidFill>
            </a:endParaRPr>
          </a:p>
          <a:p>
            <a:endParaRPr lang="en-CA" sz="2400" b="1" dirty="0">
              <a:solidFill>
                <a:srgbClr val="0070C0"/>
              </a:solidFill>
            </a:endParaRPr>
          </a:p>
        </p:txBody>
      </p:sp>
    </p:spTree>
    <p:extLst>
      <p:ext uri="{BB962C8B-B14F-4D97-AF65-F5344CB8AC3E}">
        <p14:creationId xmlns:p14="http://schemas.microsoft.com/office/powerpoint/2010/main" val="3660028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439D2-284C-4717-AD0A-FD592C953442}"/>
              </a:ext>
            </a:extLst>
          </p:cNvPr>
          <p:cNvSpPr>
            <a:spLocks noGrp="1"/>
          </p:cNvSpPr>
          <p:nvPr>
            <p:ph type="title"/>
          </p:nvPr>
        </p:nvSpPr>
        <p:spPr/>
        <p:txBody>
          <a:bodyPr/>
          <a:lstStyle/>
          <a:p>
            <a:r>
              <a:rPr lang="en-CA" dirty="0"/>
              <a:t>How to claim?</a:t>
            </a:r>
          </a:p>
        </p:txBody>
      </p:sp>
      <p:sp>
        <p:nvSpPr>
          <p:cNvPr id="3" name="Content Placeholder 2">
            <a:extLst>
              <a:ext uri="{FF2B5EF4-FFF2-40B4-BE49-F238E27FC236}">
                <a16:creationId xmlns:a16="http://schemas.microsoft.com/office/drawing/2014/main" id="{8C7DFCD3-AF51-4ECF-80E2-BCF7DB4BEE27}"/>
              </a:ext>
            </a:extLst>
          </p:cNvPr>
          <p:cNvSpPr>
            <a:spLocks noGrp="1"/>
          </p:cNvSpPr>
          <p:nvPr>
            <p:ph idx="1"/>
          </p:nvPr>
        </p:nvSpPr>
        <p:spPr>
          <a:xfrm>
            <a:off x="677334" y="1592698"/>
            <a:ext cx="8596668" cy="3880773"/>
          </a:xfrm>
        </p:spPr>
        <p:txBody>
          <a:bodyPr>
            <a:normAutofit/>
          </a:bodyPr>
          <a:lstStyle/>
          <a:p>
            <a:r>
              <a:rPr lang="en-CA" sz="2200" b="1" u="sng" dirty="0">
                <a:solidFill>
                  <a:srgbClr val="0070C0"/>
                </a:solidFill>
              </a:rPr>
              <a:t>Invoicing</a:t>
            </a:r>
            <a:endParaRPr lang="en-CA" sz="2200" b="1" dirty="0">
              <a:solidFill>
                <a:srgbClr val="0070C0"/>
              </a:solidFill>
            </a:endParaRPr>
          </a:p>
          <a:p>
            <a:endParaRPr lang="en-CA" sz="2200" b="1" dirty="0">
              <a:solidFill>
                <a:srgbClr val="0070C0"/>
              </a:solidFill>
            </a:endParaRPr>
          </a:p>
          <a:p>
            <a:r>
              <a:rPr lang="en-CA" sz="2200" b="1" dirty="0">
                <a:solidFill>
                  <a:srgbClr val="0070C0"/>
                </a:solidFill>
              </a:rPr>
              <a:t>All reimbursement for approved activity (FTX) and LSA are to be requested by the SC using the invoice process. The RCSU(Pac) accounts payable clerk, LS Noemi Brunet, will make sure your receive payment as a direct deposit for any invoice submitted within 30 days of receiving that completed invoice at RCSU(P). If you have not received a payment within 30 days please contact her.</a:t>
            </a:r>
          </a:p>
          <a:p>
            <a:r>
              <a:rPr lang="en-CA" sz="2200" b="1" dirty="0">
                <a:solidFill>
                  <a:srgbClr val="0070C0"/>
                </a:solidFill>
              </a:rPr>
              <a:t>The invoice should be created by the SC</a:t>
            </a:r>
            <a:r>
              <a:rPr lang="en-CA" sz="2200" dirty="0">
                <a:solidFill>
                  <a:srgbClr val="0070C0"/>
                </a:solidFill>
              </a:rPr>
              <a:t>.</a:t>
            </a:r>
          </a:p>
        </p:txBody>
      </p:sp>
    </p:spTree>
    <p:extLst>
      <p:ext uri="{BB962C8B-B14F-4D97-AF65-F5344CB8AC3E}">
        <p14:creationId xmlns:p14="http://schemas.microsoft.com/office/powerpoint/2010/main" val="1668551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70074-4A13-4F8A-A990-C022061A3CC0}"/>
              </a:ext>
            </a:extLst>
          </p:cNvPr>
          <p:cNvSpPr>
            <a:spLocks noGrp="1"/>
          </p:cNvSpPr>
          <p:nvPr>
            <p:ph type="title"/>
          </p:nvPr>
        </p:nvSpPr>
        <p:spPr/>
        <p:txBody>
          <a:bodyPr/>
          <a:lstStyle/>
          <a:p>
            <a:r>
              <a:rPr lang="en-CA" dirty="0"/>
              <a:t>How to claim?</a:t>
            </a:r>
          </a:p>
        </p:txBody>
      </p:sp>
      <p:sp>
        <p:nvSpPr>
          <p:cNvPr id="3" name="Content Placeholder 2">
            <a:extLst>
              <a:ext uri="{FF2B5EF4-FFF2-40B4-BE49-F238E27FC236}">
                <a16:creationId xmlns:a16="http://schemas.microsoft.com/office/drawing/2014/main" id="{F665AE79-97E7-4D09-80FF-12A3E2B5644E}"/>
              </a:ext>
            </a:extLst>
          </p:cNvPr>
          <p:cNvSpPr>
            <a:spLocks noGrp="1"/>
          </p:cNvSpPr>
          <p:nvPr>
            <p:ph idx="1"/>
          </p:nvPr>
        </p:nvSpPr>
        <p:spPr>
          <a:xfrm>
            <a:off x="677334" y="1573448"/>
            <a:ext cx="8596668" cy="3880773"/>
          </a:xfrm>
        </p:spPr>
        <p:txBody>
          <a:bodyPr>
            <a:normAutofit fontScale="62500" lnSpcReduction="20000"/>
          </a:bodyPr>
          <a:lstStyle/>
          <a:p>
            <a:endParaRPr lang="en-CA" dirty="0"/>
          </a:p>
          <a:p>
            <a:r>
              <a:rPr lang="en-CA" sz="3400" b="1" dirty="0">
                <a:solidFill>
                  <a:srgbClr val="0070C0"/>
                </a:solidFill>
              </a:rPr>
              <a:t>Send a completed invoice for eligible expenses to RCSU(Pac)</a:t>
            </a:r>
          </a:p>
          <a:p>
            <a:r>
              <a:rPr lang="en-CA" sz="3400" b="1" dirty="0">
                <a:solidFill>
                  <a:srgbClr val="0070C0"/>
                </a:solidFill>
              </a:rPr>
              <a:t>RSCU(Pac) has a standard invoice in Excel format you need to use.  The Branch Treasurer can provide the file and instructions upon request for those who are new to the process</a:t>
            </a:r>
          </a:p>
          <a:p>
            <a:r>
              <a:rPr lang="en-CA" sz="3400" b="1" dirty="0">
                <a:solidFill>
                  <a:srgbClr val="0070C0"/>
                </a:solidFill>
              </a:rPr>
              <a:t>The invoice MUST be sent with the ORIGINAL invoices paid by the SC (so keep a photocopy for your own records)</a:t>
            </a:r>
          </a:p>
          <a:p>
            <a:r>
              <a:rPr lang="en-CA" sz="3400" b="1" dirty="0">
                <a:solidFill>
                  <a:srgbClr val="0070C0"/>
                </a:solidFill>
              </a:rPr>
              <a:t>The invoice MUST indicate proof that the SC paid for the expense – typically that means providing a copy of the SC bank statement for the cheque the covered the invoice (particularly if the SC reimbursed someone else for the purchase).</a:t>
            </a:r>
          </a:p>
          <a:p>
            <a:pPr marL="457200" lvl="1" indent="0">
              <a:buNone/>
            </a:pPr>
            <a:endParaRPr lang="en-CA" sz="2200" b="1" dirty="0">
              <a:solidFill>
                <a:srgbClr val="0070C0"/>
              </a:solidFill>
            </a:endParaRPr>
          </a:p>
          <a:p>
            <a:pPr marL="457200" lvl="1" indent="0">
              <a:buNone/>
            </a:pPr>
            <a:endParaRPr lang="en-CA" sz="2200" b="1" dirty="0">
              <a:solidFill>
                <a:srgbClr val="0070C0"/>
              </a:solidFill>
            </a:endParaRPr>
          </a:p>
          <a:p>
            <a:pPr lvl="1"/>
            <a:endParaRPr lang="en-CA" sz="2200" b="1" dirty="0">
              <a:solidFill>
                <a:srgbClr val="0070C0"/>
              </a:solidFill>
            </a:endParaRPr>
          </a:p>
          <a:p>
            <a:pPr marL="457200" lvl="1" indent="0">
              <a:buNone/>
            </a:pPr>
            <a:endParaRPr lang="en-CA" sz="2200" b="1" dirty="0">
              <a:solidFill>
                <a:srgbClr val="0070C0"/>
              </a:solidFill>
            </a:endParaRPr>
          </a:p>
          <a:p>
            <a:pPr marL="457200" lvl="1" indent="0">
              <a:buNone/>
            </a:pPr>
            <a:endParaRPr lang="en-CA" sz="2200" b="1" dirty="0">
              <a:solidFill>
                <a:srgbClr val="0070C0"/>
              </a:solidFill>
            </a:endParaRPr>
          </a:p>
          <a:p>
            <a:endParaRPr lang="en-CA" sz="2400" b="1" dirty="0">
              <a:solidFill>
                <a:srgbClr val="0070C0"/>
              </a:solidFill>
            </a:endParaRPr>
          </a:p>
        </p:txBody>
      </p:sp>
    </p:spTree>
    <p:extLst>
      <p:ext uri="{BB962C8B-B14F-4D97-AF65-F5344CB8AC3E}">
        <p14:creationId xmlns:p14="http://schemas.microsoft.com/office/powerpoint/2010/main" val="1410445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70074-4A13-4F8A-A990-C022061A3CC0}"/>
              </a:ext>
            </a:extLst>
          </p:cNvPr>
          <p:cNvSpPr>
            <a:spLocks noGrp="1"/>
          </p:cNvSpPr>
          <p:nvPr>
            <p:ph type="title"/>
          </p:nvPr>
        </p:nvSpPr>
        <p:spPr/>
        <p:txBody>
          <a:bodyPr/>
          <a:lstStyle/>
          <a:p>
            <a:r>
              <a:rPr lang="en-CA" dirty="0"/>
              <a:t>How are funds received?</a:t>
            </a:r>
          </a:p>
        </p:txBody>
      </p:sp>
      <p:sp>
        <p:nvSpPr>
          <p:cNvPr id="3" name="Content Placeholder 2">
            <a:extLst>
              <a:ext uri="{FF2B5EF4-FFF2-40B4-BE49-F238E27FC236}">
                <a16:creationId xmlns:a16="http://schemas.microsoft.com/office/drawing/2014/main" id="{F665AE79-97E7-4D09-80FF-12A3E2B5644E}"/>
              </a:ext>
            </a:extLst>
          </p:cNvPr>
          <p:cNvSpPr>
            <a:spLocks noGrp="1"/>
          </p:cNvSpPr>
          <p:nvPr>
            <p:ph idx="1"/>
          </p:nvPr>
        </p:nvSpPr>
        <p:spPr>
          <a:xfrm>
            <a:off x="677334" y="1679326"/>
            <a:ext cx="8596668" cy="3880773"/>
          </a:xfrm>
        </p:spPr>
        <p:txBody>
          <a:bodyPr>
            <a:normAutofit/>
          </a:bodyPr>
          <a:lstStyle/>
          <a:p>
            <a:endParaRPr lang="en-CA" dirty="0"/>
          </a:p>
          <a:p>
            <a:r>
              <a:rPr lang="en-CA" sz="2400" b="1" dirty="0">
                <a:solidFill>
                  <a:srgbClr val="0070C0"/>
                </a:solidFill>
              </a:rPr>
              <a:t>Once RCSU(Pac) approves the invoice for payment then they will deposit funds directly into the corps’ bank account and send an automated email to the </a:t>
            </a:r>
            <a:r>
              <a:rPr lang="en-CA" sz="2400" b="1" dirty="0" err="1">
                <a:solidFill>
                  <a:srgbClr val="0070C0"/>
                </a:solidFill>
              </a:rPr>
              <a:t>corp</a:t>
            </a:r>
            <a:r>
              <a:rPr lang="en-CA" sz="2400" b="1" dirty="0">
                <a:solidFill>
                  <a:srgbClr val="0070C0"/>
                </a:solidFill>
              </a:rPr>
              <a:t> advised that $X was deposited in relation to XXX Invoice.</a:t>
            </a:r>
          </a:p>
          <a:p>
            <a:r>
              <a:rPr lang="en-CA" sz="2400" b="1" dirty="0">
                <a:solidFill>
                  <a:srgbClr val="0070C0"/>
                </a:solidFill>
              </a:rPr>
              <a:t>The SC Treasurer needs to ensure that RCSU(Pac) has the appropriate SC bank account and email details for the automated payment to occur.</a:t>
            </a:r>
            <a:endParaRPr lang="en-CA" sz="2200" b="1" dirty="0">
              <a:solidFill>
                <a:srgbClr val="0070C0"/>
              </a:solidFill>
            </a:endParaRPr>
          </a:p>
          <a:p>
            <a:pPr marL="457200" lvl="1" indent="0">
              <a:buNone/>
            </a:pPr>
            <a:endParaRPr lang="en-CA" sz="2200" b="1" dirty="0">
              <a:solidFill>
                <a:srgbClr val="0070C0"/>
              </a:solidFill>
            </a:endParaRPr>
          </a:p>
          <a:p>
            <a:pPr lvl="1"/>
            <a:endParaRPr lang="en-CA" sz="2200" b="1" dirty="0">
              <a:solidFill>
                <a:srgbClr val="0070C0"/>
              </a:solidFill>
            </a:endParaRPr>
          </a:p>
          <a:p>
            <a:pPr marL="457200" lvl="1" indent="0">
              <a:buNone/>
            </a:pPr>
            <a:endParaRPr lang="en-CA" sz="2200" b="1" dirty="0">
              <a:solidFill>
                <a:srgbClr val="0070C0"/>
              </a:solidFill>
            </a:endParaRPr>
          </a:p>
          <a:p>
            <a:pPr marL="457200" lvl="1" indent="0">
              <a:buNone/>
            </a:pPr>
            <a:endParaRPr lang="en-CA" sz="2200" b="1" dirty="0">
              <a:solidFill>
                <a:srgbClr val="0070C0"/>
              </a:solidFill>
            </a:endParaRPr>
          </a:p>
          <a:p>
            <a:endParaRPr lang="en-CA" sz="2400" b="1" dirty="0">
              <a:solidFill>
                <a:srgbClr val="0070C0"/>
              </a:solidFill>
            </a:endParaRPr>
          </a:p>
        </p:txBody>
      </p:sp>
    </p:spTree>
    <p:extLst>
      <p:ext uri="{BB962C8B-B14F-4D97-AF65-F5344CB8AC3E}">
        <p14:creationId xmlns:p14="http://schemas.microsoft.com/office/powerpoint/2010/main" val="2765244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70074-4A13-4F8A-A990-C022061A3CC0}"/>
              </a:ext>
            </a:extLst>
          </p:cNvPr>
          <p:cNvSpPr>
            <a:spLocks noGrp="1"/>
          </p:cNvSpPr>
          <p:nvPr>
            <p:ph type="title"/>
          </p:nvPr>
        </p:nvSpPr>
        <p:spPr/>
        <p:txBody>
          <a:bodyPr/>
          <a:lstStyle/>
          <a:p>
            <a:r>
              <a:rPr lang="en-CA" dirty="0"/>
              <a:t>How often should claims be made?</a:t>
            </a:r>
          </a:p>
        </p:txBody>
      </p:sp>
      <p:sp>
        <p:nvSpPr>
          <p:cNvPr id="3" name="Content Placeholder 2">
            <a:extLst>
              <a:ext uri="{FF2B5EF4-FFF2-40B4-BE49-F238E27FC236}">
                <a16:creationId xmlns:a16="http://schemas.microsoft.com/office/drawing/2014/main" id="{F665AE79-97E7-4D09-80FF-12A3E2B5644E}"/>
              </a:ext>
            </a:extLst>
          </p:cNvPr>
          <p:cNvSpPr>
            <a:spLocks noGrp="1"/>
          </p:cNvSpPr>
          <p:nvPr>
            <p:ph idx="1"/>
          </p:nvPr>
        </p:nvSpPr>
        <p:spPr>
          <a:xfrm>
            <a:off x="802462" y="1488613"/>
            <a:ext cx="8596668" cy="3880773"/>
          </a:xfrm>
        </p:spPr>
        <p:txBody>
          <a:bodyPr>
            <a:normAutofit/>
          </a:bodyPr>
          <a:lstStyle/>
          <a:p>
            <a:endParaRPr lang="en-CA" dirty="0"/>
          </a:p>
          <a:p>
            <a:r>
              <a:rPr lang="en-CA" sz="2400" b="1" dirty="0">
                <a:solidFill>
                  <a:srgbClr val="0070C0"/>
                </a:solidFill>
              </a:rPr>
              <a:t>Claim often and claim early!</a:t>
            </a:r>
          </a:p>
          <a:p>
            <a:r>
              <a:rPr lang="en-CA" sz="2400" b="1" dirty="0">
                <a:solidFill>
                  <a:srgbClr val="0070C0"/>
                </a:solidFill>
              </a:rPr>
              <a:t>There is one finance clerk who processes the claims and if everyone saves up their claims then it will take forever to get reimbursed</a:t>
            </a:r>
          </a:p>
          <a:p>
            <a:r>
              <a:rPr lang="en-CA" sz="2400" b="1" dirty="0">
                <a:solidFill>
                  <a:srgbClr val="0070C0"/>
                </a:solidFill>
              </a:rPr>
              <a:t>Don’t wait and don’t send everything together on one invoice because if there is one small mistake the whole invoice will be rejected.</a:t>
            </a:r>
            <a:endParaRPr lang="en-CA" sz="2200" b="1" dirty="0">
              <a:solidFill>
                <a:srgbClr val="0070C0"/>
              </a:solidFill>
            </a:endParaRPr>
          </a:p>
          <a:p>
            <a:pPr marL="457200" lvl="1" indent="0">
              <a:buNone/>
            </a:pPr>
            <a:endParaRPr lang="en-CA" sz="2200" b="1" dirty="0">
              <a:solidFill>
                <a:srgbClr val="0070C0"/>
              </a:solidFill>
            </a:endParaRPr>
          </a:p>
          <a:p>
            <a:pPr lvl="1"/>
            <a:endParaRPr lang="en-CA" sz="2200" b="1" dirty="0">
              <a:solidFill>
                <a:srgbClr val="0070C0"/>
              </a:solidFill>
            </a:endParaRPr>
          </a:p>
          <a:p>
            <a:pPr marL="457200" lvl="1" indent="0">
              <a:buNone/>
            </a:pPr>
            <a:endParaRPr lang="en-CA" sz="2200" b="1" dirty="0">
              <a:solidFill>
                <a:srgbClr val="0070C0"/>
              </a:solidFill>
            </a:endParaRPr>
          </a:p>
          <a:p>
            <a:pPr marL="457200" lvl="1" indent="0">
              <a:buNone/>
            </a:pPr>
            <a:endParaRPr lang="en-CA" sz="2200" b="1" dirty="0">
              <a:solidFill>
                <a:srgbClr val="0070C0"/>
              </a:solidFill>
            </a:endParaRPr>
          </a:p>
          <a:p>
            <a:endParaRPr lang="en-CA" sz="2400" b="1" dirty="0">
              <a:solidFill>
                <a:srgbClr val="0070C0"/>
              </a:solidFill>
            </a:endParaRPr>
          </a:p>
        </p:txBody>
      </p:sp>
    </p:spTree>
    <p:extLst>
      <p:ext uri="{BB962C8B-B14F-4D97-AF65-F5344CB8AC3E}">
        <p14:creationId xmlns:p14="http://schemas.microsoft.com/office/powerpoint/2010/main" val="373662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70074-4A13-4F8A-A990-C022061A3CC0}"/>
              </a:ext>
            </a:extLst>
          </p:cNvPr>
          <p:cNvSpPr>
            <a:spLocks noGrp="1"/>
          </p:cNvSpPr>
          <p:nvPr>
            <p:ph type="title"/>
          </p:nvPr>
        </p:nvSpPr>
        <p:spPr/>
        <p:txBody>
          <a:bodyPr/>
          <a:lstStyle/>
          <a:p>
            <a:r>
              <a:rPr lang="en-CA" dirty="0"/>
              <a:t>Is there a deadline?</a:t>
            </a:r>
          </a:p>
        </p:txBody>
      </p:sp>
      <p:sp>
        <p:nvSpPr>
          <p:cNvPr id="3" name="Content Placeholder 2">
            <a:extLst>
              <a:ext uri="{FF2B5EF4-FFF2-40B4-BE49-F238E27FC236}">
                <a16:creationId xmlns:a16="http://schemas.microsoft.com/office/drawing/2014/main" id="{F665AE79-97E7-4D09-80FF-12A3E2B5644E}"/>
              </a:ext>
            </a:extLst>
          </p:cNvPr>
          <p:cNvSpPr>
            <a:spLocks noGrp="1"/>
          </p:cNvSpPr>
          <p:nvPr>
            <p:ph idx="1"/>
          </p:nvPr>
        </p:nvSpPr>
        <p:spPr>
          <a:xfrm>
            <a:off x="754336" y="1488613"/>
            <a:ext cx="8596668" cy="3880773"/>
          </a:xfrm>
        </p:spPr>
        <p:txBody>
          <a:bodyPr>
            <a:normAutofit lnSpcReduction="10000"/>
          </a:bodyPr>
          <a:lstStyle/>
          <a:p>
            <a:endParaRPr lang="en-CA" dirty="0"/>
          </a:p>
          <a:p>
            <a:r>
              <a:rPr lang="en-CA" sz="4000" b="1" dirty="0">
                <a:solidFill>
                  <a:srgbClr val="FF0000"/>
                </a:solidFill>
              </a:rPr>
              <a:t>Yes.</a:t>
            </a:r>
            <a:r>
              <a:rPr lang="en-CA" sz="2400" b="1" dirty="0">
                <a:solidFill>
                  <a:srgbClr val="0070C0"/>
                </a:solidFill>
              </a:rPr>
              <a:t>  The DND’s fiscal year ends on March 31 so funding for LSA claims goes from April 1 to the following March 31. </a:t>
            </a:r>
          </a:p>
          <a:p>
            <a:r>
              <a:rPr lang="en-CA" sz="2400" b="1" dirty="0">
                <a:solidFill>
                  <a:srgbClr val="0070C0"/>
                </a:solidFill>
              </a:rPr>
              <a:t>HOWEVER: RCSU(Pac) needs the corps to submit all of their claims by </a:t>
            </a:r>
            <a:r>
              <a:rPr lang="en-CA" sz="2400" b="1" dirty="0">
                <a:solidFill>
                  <a:srgbClr val="FF0000"/>
                </a:solidFill>
              </a:rPr>
              <a:t>December 31, 2019</a:t>
            </a:r>
            <a:r>
              <a:rPr lang="en-CA" sz="2400" b="1" dirty="0">
                <a:solidFill>
                  <a:srgbClr val="0070C0"/>
                </a:solidFill>
              </a:rPr>
              <a:t>!</a:t>
            </a:r>
          </a:p>
          <a:p>
            <a:r>
              <a:rPr lang="en-CA" sz="2400" b="1" dirty="0">
                <a:solidFill>
                  <a:srgbClr val="0070C0"/>
                </a:solidFill>
              </a:rPr>
              <a:t>“Use it or Lose it!” If you wait until the following fiscal year your claim could be denied.  </a:t>
            </a:r>
          </a:p>
          <a:p>
            <a:r>
              <a:rPr lang="en-CA" sz="2400" b="1" dirty="0">
                <a:solidFill>
                  <a:srgbClr val="0070C0"/>
                </a:solidFill>
              </a:rPr>
              <a:t>Claim early and claim often.  It can’t be said enough.</a:t>
            </a:r>
            <a:endParaRPr lang="en-CA" sz="2200" b="1" dirty="0">
              <a:solidFill>
                <a:srgbClr val="0070C0"/>
              </a:solidFill>
            </a:endParaRPr>
          </a:p>
          <a:p>
            <a:pPr marL="457200" lvl="1" indent="0">
              <a:buNone/>
            </a:pPr>
            <a:endParaRPr lang="en-CA" sz="2200" b="1" dirty="0">
              <a:solidFill>
                <a:srgbClr val="0070C0"/>
              </a:solidFill>
            </a:endParaRPr>
          </a:p>
          <a:p>
            <a:pPr lvl="1"/>
            <a:endParaRPr lang="en-CA" sz="2200" b="1" dirty="0">
              <a:solidFill>
                <a:srgbClr val="0070C0"/>
              </a:solidFill>
            </a:endParaRPr>
          </a:p>
          <a:p>
            <a:pPr marL="457200" lvl="1" indent="0">
              <a:buNone/>
            </a:pPr>
            <a:endParaRPr lang="en-CA" sz="2200" b="1" dirty="0">
              <a:solidFill>
                <a:srgbClr val="0070C0"/>
              </a:solidFill>
            </a:endParaRPr>
          </a:p>
          <a:p>
            <a:pPr marL="457200" lvl="1" indent="0">
              <a:buNone/>
            </a:pPr>
            <a:endParaRPr lang="en-CA" sz="2200" b="1" dirty="0">
              <a:solidFill>
                <a:srgbClr val="0070C0"/>
              </a:solidFill>
            </a:endParaRPr>
          </a:p>
          <a:p>
            <a:endParaRPr lang="en-CA" sz="2400" b="1" dirty="0">
              <a:solidFill>
                <a:srgbClr val="0070C0"/>
              </a:solidFill>
            </a:endParaRPr>
          </a:p>
        </p:txBody>
      </p:sp>
    </p:spTree>
    <p:extLst>
      <p:ext uri="{BB962C8B-B14F-4D97-AF65-F5344CB8AC3E}">
        <p14:creationId xmlns:p14="http://schemas.microsoft.com/office/powerpoint/2010/main" val="594407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FFF58313-FAD1-44D0-89FF-27AC59760716}"/>
              </a:ext>
            </a:extLst>
          </p:cNvPr>
          <p:cNvPicPr>
            <a:picLocks noGrp="1" noChangeAspect="1"/>
          </p:cNvPicPr>
          <p:nvPr>
            <p:ph idx="1"/>
          </p:nvPr>
        </p:nvPicPr>
        <p:blipFill>
          <a:blip r:embed="rId2"/>
          <a:stretch>
            <a:fillRect/>
          </a:stretch>
        </p:blipFill>
        <p:spPr>
          <a:xfrm>
            <a:off x="876280" y="173606"/>
            <a:ext cx="7524908" cy="6082815"/>
          </a:xfrm>
        </p:spPr>
      </p:pic>
    </p:spTree>
    <p:extLst>
      <p:ext uri="{BB962C8B-B14F-4D97-AF65-F5344CB8AC3E}">
        <p14:creationId xmlns:p14="http://schemas.microsoft.com/office/powerpoint/2010/main" val="402453682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187</TotalTime>
  <Words>999</Words>
  <Application>Microsoft Office PowerPoint</Application>
  <PresentationFormat>Widescreen</PresentationFormat>
  <Paragraphs>81</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Trebuchet MS</vt:lpstr>
      <vt:lpstr>Wingdings 3</vt:lpstr>
      <vt:lpstr>Facet</vt:lpstr>
      <vt:lpstr>LSA Reimbursements: The Local Support Allocation</vt:lpstr>
      <vt:lpstr>What is the LSA?</vt:lpstr>
      <vt:lpstr>What expenses are eligible?</vt:lpstr>
      <vt:lpstr>How to claim?</vt:lpstr>
      <vt:lpstr>How to claim?</vt:lpstr>
      <vt:lpstr>How are funds received?</vt:lpstr>
      <vt:lpstr>How often should claims be made?</vt:lpstr>
      <vt:lpstr>Is there a deadline?</vt:lpstr>
      <vt:lpstr>PowerPoint Presentation</vt:lpstr>
      <vt:lpstr>Invoice requirements:</vt:lpstr>
      <vt:lpstr>Suggestion: Before you send the invoice</vt:lpstr>
      <vt:lpstr>Common errors causing payment delays</vt:lpstr>
      <vt:lpstr>Use an Invoice Register:  This is a GREAT tool to help the SC keep track of the invoices and make sure they get reimbursed the same amount as they requested.  -If the amount requested is different than the amount direct deposited into the SC bank account please contact LS Noemi Brunet at 250-363-7345 or noemi.brunet@forces.gc.ca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Donations  and the tax  receipting process</dc:title>
  <dc:creator>Michael Johnson</dc:creator>
  <cp:lastModifiedBy>Mortlock Elisabeth</cp:lastModifiedBy>
  <cp:revision>23</cp:revision>
  <dcterms:created xsi:type="dcterms:W3CDTF">2018-10-20T06:01:56Z</dcterms:created>
  <dcterms:modified xsi:type="dcterms:W3CDTF">2019-10-29T16:06:43Z</dcterms:modified>
</cp:coreProperties>
</file>